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  <p:sldMasterId id="2147483660" r:id="rId4"/>
    <p:sldMasterId id="2147483903" r:id="rId5"/>
    <p:sldMasterId id="2147483925" r:id="rId6"/>
    <p:sldMasterId id="2147483937" r:id="rId7"/>
  </p:sldMasterIdLst>
  <p:notesMasterIdLst>
    <p:notesMasterId r:id="rId43"/>
  </p:notesMasterIdLst>
  <p:sldIdLst>
    <p:sldId id="256" r:id="rId8"/>
    <p:sldId id="319" r:id="rId9"/>
    <p:sldId id="306" r:id="rId10"/>
    <p:sldId id="316" r:id="rId11"/>
    <p:sldId id="311" r:id="rId12"/>
    <p:sldId id="317" r:id="rId13"/>
    <p:sldId id="275" r:id="rId14"/>
    <p:sldId id="259" r:id="rId15"/>
    <p:sldId id="262" r:id="rId16"/>
    <p:sldId id="318" r:id="rId17"/>
    <p:sldId id="310" r:id="rId18"/>
    <p:sldId id="314" r:id="rId19"/>
    <p:sldId id="260" r:id="rId20"/>
    <p:sldId id="273" r:id="rId21"/>
    <p:sldId id="257" r:id="rId22"/>
    <p:sldId id="258" r:id="rId23"/>
    <p:sldId id="574" r:id="rId24"/>
    <p:sldId id="616" r:id="rId25"/>
    <p:sldId id="621" r:id="rId26"/>
    <p:sldId id="622" r:id="rId27"/>
    <p:sldId id="624" r:id="rId28"/>
    <p:sldId id="274" r:id="rId29"/>
    <p:sldId id="627" r:id="rId30"/>
    <p:sldId id="278" r:id="rId31"/>
    <p:sldId id="279" r:id="rId32"/>
    <p:sldId id="280" r:id="rId33"/>
    <p:sldId id="283" r:id="rId34"/>
    <p:sldId id="346" r:id="rId35"/>
    <p:sldId id="455" r:id="rId36"/>
    <p:sldId id="453" r:id="rId37"/>
    <p:sldId id="456" r:id="rId38"/>
    <p:sldId id="450" r:id="rId39"/>
    <p:sldId id="461" r:id="rId40"/>
    <p:sldId id="457" r:id="rId41"/>
    <p:sldId id="462" r:id="rId42"/>
  </p:sldIdLst>
  <p:sldSz cx="18288000" cy="10287000"/>
  <p:notesSz cx="6858000" cy="9144000"/>
  <p:embeddedFontLst>
    <p:embeddedFont>
      <p:font typeface="Helvetica World" panose="020B0604020202020204" charset="-128"/>
      <p:regular r:id="rId44"/>
    </p:embeddedFont>
    <p:embeddedFont>
      <p:font typeface="Helvetica World Bold" panose="020B0604020202020204" charset="-128"/>
      <p:regular r:id="rId45"/>
    </p:embeddedFont>
    <p:embeddedFont>
      <p:font typeface="Agency FB" panose="020B0503020202020204" pitchFamily="34" charset="0"/>
      <p:regular r:id="rId46"/>
      <p:bold r:id="rId47"/>
    </p:embeddedFont>
    <p:embeddedFont>
      <p:font typeface="Algerian" panose="04020705040A02060702" pitchFamily="82" charset="0"/>
      <p:regular r:id="rId48"/>
    </p:embeddedFont>
    <p:embeddedFont>
      <p:font typeface="Bahnschrift Condensed" panose="020B0502040204020203" pitchFamily="34" charset="0"/>
      <p:regular r:id="rId49"/>
      <p:bold r:id="rId50"/>
    </p:embeddedFont>
    <p:embeddedFont>
      <p:font typeface="Bauhaus 93" panose="04030905020B02020C02" pitchFamily="82" charset="0"/>
      <p:regular r:id="rId51"/>
    </p:embeddedFont>
    <p:embeddedFont>
      <p:font typeface="Bernard MT Condensed" panose="02050806060905020404" pitchFamily="18" charset="0"/>
      <p:regular r:id="rId52"/>
    </p:embeddedFont>
    <p:embeddedFont>
      <p:font typeface="Broadway" panose="04040905080B02020502" pitchFamily="82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urlz MT" panose="04040404050702020202" pitchFamily="82" charset="0"/>
      <p:regular r:id="rId60"/>
    </p:embeddedFont>
    <p:embeddedFont>
      <p:font typeface="Engravers MT" panose="02090707080505020304" pitchFamily="18" charset="0"/>
      <p:regular r:id="rId61"/>
    </p:embeddedFont>
    <p:embeddedFont>
      <p:font typeface="Harlow Solid Italic" panose="04030604020F02020D02" pitchFamily="82" charset="0"/>
      <p:italic r:id="rId62"/>
    </p:embeddedFont>
    <p:embeddedFont>
      <p:font typeface="Harrington" panose="04040505050A02020702" pitchFamily="82" charset="0"/>
      <p:regular r:id="rId63"/>
    </p:embeddedFont>
    <p:embeddedFont>
      <p:font typeface="Magneto" panose="04030805050802020D02" pitchFamily="82" charset="0"/>
      <p:bold r:id="rId64"/>
    </p:embeddedFont>
    <p:embeddedFont>
      <p:font typeface="Monotype Corsiva" panose="03010101010201010101" pitchFamily="66" charset="0"/>
      <p:italic r:id="rId65"/>
    </p:embeddedFont>
    <p:embeddedFont>
      <p:font typeface="Old English Text MT" panose="03040902040508030806" pitchFamily="66" charset="0"/>
      <p:regular r:id="rId66"/>
    </p:embeddedFont>
    <p:embeddedFont>
      <p:font typeface="Playbill" panose="040506030A0602020202" pitchFamily="82" charset="0"/>
      <p:regular r:id="rId67"/>
    </p:embeddedFont>
    <p:embeddedFont>
      <p:font typeface="Snap ITC" panose="04040A07060A02020202" pitchFamily="82" charset="0"/>
      <p:regular r:id="rId68"/>
    </p:embeddedFont>
    <p:embeddedFont>
      <p:font typeface="Verdana" panose="020B060403050404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1AD"/>
    <a:srgbClr val="F58923"/>
    <a:srgbClr val="0D4AAD"/>
    <a:srgbClr val="F9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C8EA8-0DB8-004D-F66D-37C7EEFF5B73}" v="4" dt="2025-09-04T15:46:26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10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9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61" Type="http://schemas.openxmlformats.org/officeDocument/2006/relationships/font" Target="fonts/font1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5.xml"/><Relationship Id="rId71" Type="http://schemas.openxmlformats.org/officeDocument/2006/relationships/font" Target="fonts/font2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A495B0-20CC-4947-8E68-08F79F977D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2EB30-E659-4EDD-A0C8-DBBF00E9366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F91926-75F0-4FBD-9F41-CB8C43C1ECE6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257CF5-D70C-4844-A1EB-34887799BD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5ADE9BB-96B6-4DD9-80A4-8CB42F2B0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171BD-7686-4B68-ACD5-F469CFDD16A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3742C-0B98-4B0D-A4BE-F2DC96CDE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ptos" panose="020B0004020202020204" pitchFamily="34" charset="0"/>
              </a:defRPr>
            </a:lvl1pPr>
          </a:lstStyle>
          <a:p>
            <a:fld id="{5ADABC97-F24B-46D4-8076-BD76135C287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F87EF766-0BFB-4498-982E-0796F3F081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F059DFFC-EED5-299E-B786-2A56FEB41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D2993992-C46A-E74F-68C9-AC9D126F0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A6C7374-7974-4A60-981B-7188B4FBE63F}" type="slidenum">
              <a:rPr lang="en-US" altLang="en-US">
                <a:latin typeface="Aptos" panose="020B0004020202020204" pitchFamily="34" charset="0"/>
              </a:rPr>
              <a:pPr/>
              <a:t>6</a:t>
            </a:fld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5685EEBE-6FBE-6AAB-2F0B-6550A079B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>
            <a:extLst>
              <a:ext uri="{FF2B5EF4-FFF2-40B4-BE49-F238E27FC236}">
                <a16:creationId xmlns:a16="http://schemas.microsoft.com/office/drawing/2014/main" id="{39867D97-7144-EA0B-2B94-5979E77B5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016664DC-39D9-58C6-DDBC-53884308D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37FF5E1-C63A-4013-9EF6-AC009CBBC079}" type="slidenum">
              <a:rPr lang="en-US" altLang="en-US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F8B2E83D-1184-6E68-3179-4C48312192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479C2035-AC59-A48B-9F7C-F50EA113C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A1387CBB-7787-C57C-705D-AF3768529F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41F07C-F0CA-4BE4-82AD-0AC6266B1D1F}" type="slidenum">
              <a:rPr lang="en-US" altLang="en-US">
                <a:solidFill>
                  <a:srgbClr val="000000"/>
                </a:solidFill>
              </a:rPr>
              <a:pPr/>
              <a:t>33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>
            <a:extLst>
              <a:ext uri="{FF2B5EF4-FFF2-40B4-BE49-F238E27FC236}">
                <a16:creationId xmlns:a16="http://schemas.microsoft.com/office/drawing/2014/main" id="{1A2934B2-3B16-47E1-6DE4-F79A94E6D0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Notes Placeholder 2">
            <a:extLst>
              <a:ext uri="{FF2B5EF4-FFF2-40B4-BE49-F238E27FC236}">
                <a16:creationId xmlns:a16="http://schemas.microsoft.com/office/drawing/2014/main" id="{FDDF34D2-8E14-7746-8C5E-69008E648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6740" name="Slide Number Placeholder 3">
            <a:extLst>
              <a:ext uri="{FF2B5EF4-FFF2-40B4-BE49-F238E27FC236}">
                <a16:creationId xmlns:a16="http://schemas.microsoft.com/office/drawing/2014/main" id="{4218D788-C3CC-20D3-45CE-228CF5FD2F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39A28E7-4962-45B9-A4C1-6E6650A8A226}" type="slidenum">
              <a:rPr lang="en-US" altLang="en-US">
                <a:solidFill>
                  <a:srgbClr val="000000"/>
                </a:solidFill>
              </a:rPr>
              <a:pPr/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>
            <a:extLst>
              <a:ext uri="{FF2B5EF4-FFF2-40B4-BE49-F238E27FC236}">
                <a16:creationId xmlns:a16="http://schemas.microsoft.com/office/drawing/2014/main" id="{5F1B086D-852E-D90D-020B-6C075E82D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>
            <a:extLst>
              <a:ext uri="{FF2B5EF4-FFF2-40B4-BE49-F238E27FC236}">
                <a16:creationId xmlns:a16="http://schemas.microsoft.com/office/drawing/2014/main" id="{F01B148E-6A7D-25D5-95EC-0BFD14600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8788" name="Slide Number Placeholder 3">
            <a:extLst>
              <a:ext uri="{FF2B5EF4-FFF2-40B4-BE49-F238E27FC236}">
                <a16:creationId xmlns:a16="http://schemas.microsoft.com/office/drawing/2014/main" id="{13CEBA20-C565-FC25-5B42-8D86A17467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710675E-4CA0-49AE-886C-20822B4E4DDD}" type="slidenum">
              <a:rPr lang="en-US" altLang="en-US">
                <a:solidFill>
                  <a:srgbClr val="000000"/>
                </a:solidFill>
              </a:rPr>
              <a:pPr/>
              <a:t>35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26BFCE59-2B58-D053-8F2C-13861A5BB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20EF9EBB-B317-4AE6-F7D8-F6B58E43F8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63839DAB-636C-8FAA-9B4C-B3260D6550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B3CB4B-37D9-42D7-8BED-E41F5630FE6A}" type="slidenum">
              <a:rPr lang="en-US" altLang="en-US">
                <a:latin typeface="Aptos" panose="020B0004020202020204" pitchFamily="34" charset="0"/>
              </a:rPr>
              <a:pPr/>
              <a:t>9</a:t>
            </a:fld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23DDA0DB-7601-E66A-7550-F72D82B83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915B500B-5131-DCDC-CFEC-0C960E3B5A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9075EA37-B4C6-9F03-26A1-875156B2B7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963D196-3A34-472A-86C2-50589ED97B12}" type="slidenum">
              <a:rPr lang="en-US" altLang="en-US">
                <a:latin typeface="Aptos" panose="020B0004020202020204" pitchFamily="34" charset="0"/>
              </a:rPr>
              <a:pPr/>
              <a:t>10</a:t>
            </a:fld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43DF1565-8DA4-2D18-5D68-25E7B76061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15745B0C-82D8-EC74-9E10-EE5DE9C415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BD0FF2EA-7AB2-1B1E-83C4-D92D5B863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E55BAEF-D0EF-4D59-B5FF-63B8B8E40B6C}" type="slidenum">
              <a:rPr lang="en-US" altLang="en-US">
                <a:latin typeface="Aptos" panose="020B0004020202020204" pitchFamily="34" charset="0"/>
              </a:rPr>
              <a:pPr/>
              <a:t>11</a:t>
            </a:fld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AF69579F-B4C3-DEC5-0E54-2A57C202D9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1768BC95-7F01-960E-ADD9-03D3DDC07C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4040BC0D-AE8D-2705-8159-EE0D2D1FD5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827C03A-F0AA-48B1-8148-68D3B958DE0B}" type="slidenum">
              <a:rPr lang="en-US" altLang="en-US">
                <a:latin typeface="Aptos" panose="020B0004020202020204" pitchFamily="34" charset="0"/>
              </a:rPr>
              <a:pPr/>
              <a:t>12</a:t>
            </a:fld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9D7D9D1D-4890-6AA8-5EAD-D8134657B9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A18ECA3B-C149-17A9-9865-E9F525ACE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DD5B31B8-7C63-4EDB-C34A-49416E2E0A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D7E0B6-1B39-41CD-B8EF-1A417808235D}" type="slidenum">
              <a:rPr lang="en-US" altLang="en-US">
                <a:latin typeface="Aptos" panose="020B0004020202020204" pitchFamily="34" charset="0"/>
              </a:rPr>
              <a:pPr/>
              <a:t>13</a:t>
            </a:fld>
            <a:endParaRPr lang="en-US" altLang="en-US">
              <a:latin typeface="Aptos" panose="020B00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186D66EC-BB1D-7B44-4D37-888944752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>
            <a:extLst>
              <a:ext uri="{FF2B5EF4-FFF2-40B4-BE49-F238E27FC236}">
                <a16:creationId xmlns:a16="http://schemas.microsoft.com/office/drawing/2014/main" id="{C486F612-2F7A-35D6-983E-F94CA48C0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1E94AA27-01A8-5A35-2483-AFB2C413AE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E18D643-1716-4CF8-A16E-D3A485989D0F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>
            <a:extLst>
              <a:ext uri="{FF2B5EF4-FFF2-40B4-BE49-F238E27FC236}">
                <a16:creationId xmlns:a16="http://schemas.microsoft.com/office/drawing/2014/main" id="{93B28E80-91CC-9249-8C03-FAA2A162A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>
            <a:extLst>
              <a:ext uri="{FF2B5EF4-FFF2-40B4-BE49-F238E27FC236}">
                <a16:creationId xmlns:a16="http://schemas.microsoft.com/office/drawing/2014/main" id="{C9842B50-D01C-2DFB-1402-996ED8BE57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08548" name="Slide Number Placeholder 3">
            <a:extLst>
              <a:ext uri="{FF2B5EF4-FFF2-40B4-BE49-F238E27FC236}">
                <a16:creationId xmlns:a16="http://schemas.microsoft.com/office/drawing/2014/main" id="{22EED7D6-205A-711B-B363-B659FDD73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A94D605-8B5E-41A9-8B8F-95FF94CE9AFF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>
            <a:extLst>
              <a:ext uri="{FF2B5EF4-FFF2-40B4-BE49-F238E27FC236}">
                <a16:creationId xmlns:a16="http://schemas.microsoft.com/office/drawing/2014/main" id="{62D01CC1-C5B4-AD7E-BA80-A5964F3B78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>
            <a:extLst>
              <a:ext uri="{FF2B5EF4-FFF2-40B4-BE49-F238E27FC236}">
                <a16:creationId xmlns:a16="http://schemas.microsoft.com/office/drawing/2014/main" id="{E27BC775-C9F5-48E4-9AA0-14AADC9D5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10596" name="Slide Number Placeholder 3">
            <a:extLst>
              <a:ext uri="{FF2B5EF4-FFF2-40B4-BE49-F238E27FC236}">
                <a16:creationId xmlns:a16="http://schemas.microsoft.com/office/drawing/2014/main" id="{46126997-2D62-91E9-C1E6-888391F09D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080883-9C1F-4DE2-B03C-6E7D3A7C500E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AC0A-66DB-77C7-590C-40AF9F84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45172-B18A-4CE8-8D05-E610F60E41A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BEFFD-10DA-F0D0-CDA3-A54FBD19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F7B5D-4586-374E-8400-E206C403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EE569-2F28-4654-BAB6-673C8D116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622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F701E-EFD5-6D18-1623-8CF795DF5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D4456-C787-470A-9E86-7849867443F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C0FC-B0ED-5FD0-485B-90E6ED0E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AA9BE-07AC-3B92-B735-E814A91C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10AA16-1D1F-48F6-956B-35F9BCEDF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13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03972-A5EB-7D4E-2F4B-274EBB02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CD25-A725-4927-AEED-1A8A16DE5F0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F172B-3FA2-E3D8-F717-D56D246B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3DEE3-2D65-0153-6DA3-2678E43FD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FA75A-C472-4116-B2DA-8DC0CB1F18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263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B2A9DD3-0147-451E-B41E-7A7F513966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C58588-268E-54DC-D059-468DE7DFB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2A533C-0C93-4B75-6AED-52B0D6FFD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F71E34-4D80-E9CE-98A7-CB14B951D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B3FB-BEEB-408B-A4FF-8BE7D10B577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6B3E34-EA36-1127-0D22-4529063B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CCE681-7FE6-7E17-B5CD-DCFD5EEB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E1F54-FCA0-4EA4-BB91-BC3322A728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482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7BF96A1F-94D2-117E-5D79-CF81022905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BF1095-83BA-FB45-9A87-BC5D96CD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>
            <a:lvl1pPr algn="ctr">
              <a:defRPr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410C1-0ED9-2A06-53E7-3833B2528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651217-63D9-350B-2051-A4D7B1467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B9B1C-99E6-4B0E-9800-0F0A8C3343D5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5CCF1-711D-EABF-3487-79D2A7B1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620635-5F3C-8AFF-CA11-5F2960D2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D7AD71-A7C6-4542-B38C-85DC6189A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032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3539474D-4ECD-7CCE-0AC4-FFFF07DECC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0EAD3-A2BB-9550-604B-42B5D98D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BF315-45E3-EFB6-8EE6-DC892A564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5217C15-DDFD-3D03-35CD-CB152838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BE649-52A5-4209-802D-10F9D98F9EE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F83CE16-0622-2589-1BE7-439A36612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1D9692-9A79-FDC6-CF80-05A4D8E2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6FD81-9330-48D0-BBF5-E44B20C7B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1284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9B997415-2F46-1F0D-F06F-8D26F02F54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7A032-97A1-0ED8-FC42-7C449D84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40368-8C82-D39C-2CD7-2F830638A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5E726-A1B2-0B4D-8B4E-4EC13E512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7414932-17D0-5EB9-0C09-D1F89152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B9B70-B352-4B9D-9579-BC54643EA2FE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472EBA6-4FC1-D253-84A3-890AECC1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5ED45EF-015F-3216-B8C7-88AECD87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71973-8258-45AA-B848-8D3DDFA07B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363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6FC5C9EB-C2A7-73ED-EB8A-7F8C87F0B0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3C36-E729-5CC5-FDC4-EEFD4290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>
            <a:lvl1pPr algn="ctr">
              <a:defRPr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E539E5-5F9D-F325-B1EA-8BF916455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>
                <a:solidFill>
                  <a:srgbClr val="1701AD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829C9-6BE8-8251-4903-B69734884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4404C0-6F13-E40D-6FA8-20D9452AB2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>
                <a:solidFill>
                  <a:srgbClr val="1701AD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66709B-799E-0E70-6B30-B5934F1C52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64DED504-2F8C-5FEF-59AD-96C516CDB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CFC4-74F3-4C21-9C3A-4162E9F457DE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A2544F7-A718-CDFC-4ED6-C90B8FA06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58F85004-CBF9-C9A9-381F-D5774828C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3E175-1001-47D8-AF21-E049D42E9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874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B2D85793-CF52-A057-6689-472FDE7520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829F80-6C68-AAA1-40F5-FE98B7F57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DC4AB06-3F57-929C-FD30-5E896479B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6EF63-0468-4FDE-BAFD-09BCC43A7C9B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389F1E7-17FA-99BB-7B5A-A07C07EA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8E56360-B726-867A-72B0-71F3072F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A6C26-415C-47A1-9F74-3F79FFAC2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695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D9EB9106-A02B-0708-1F38-423FE029B6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D2A996BB-7CCE-0A8A-310A-77A9AA46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4741-3C33-4121-AA4B-76C6478AA21B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5894B64-EDAE-58F0-D123-D0BEEB51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6D1921A-A42E-8943-3711-95D770B0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B2198-7C90-4B81-BD2E-6580AD2E3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370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90D686EE-3D81-B1F7-F188-3B09262C20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B8A8D-D6D9-77AA-EE00-C0C67A0D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623FB-2203-FAEB-BD6F-E627363CD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>
                <a:latin typeface="+mj-lt"/>
              </a:defRPr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E8322-2340-AE4A-F61B-D52DAEEE8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4772546-2A56-BE9C-5B7C-056E94969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E375A-8BF4-44AD-AFA3-CF6FCEE428C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3D62A74-81D4-6F01-0DAB-5BF65BA18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64447D4-B74E-4C7A-58B1-7F0A70A8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435F9-9238-43C9-87BC-C56BB5293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032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62116-BEF8-3F9B-A8C4-D3AD963C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DFF9F-ECDB-495B-9954-9B3D1FBAE3F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FD630-476B-43D6-8A24-3E59A4F6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635AE-8095-8697-47BE-34806EB9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D2601-320B-4739-B0B8-8787C44487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562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470BD4F9-B4F0-7220-391F-0EDD2EF95C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35AB1A-2A31-BBAC-C0C3-67B6EDEA5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550AA4-F485-2A9A-860D-F666881701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F57A3-46E0-DBF7-CBD2-466418955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C0DC2C9-D402-71F8-0F99-7C6784887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60550-38FF-44FD-A12D-26199D762BDA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56F9BC8-EB47-41A4-67BC-36C3A102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C7E1C87-8244-86CC-F917-C2B2ABD0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CA325-4E50-400E-A5BF-3B205683E8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347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026C7A5C-E4C6-E178-788E-D73D33E782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5E34E-1228-54BB-63DB-44B33245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>
                <a:solidFill>
                  <a:srgbClr val="1701AD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5903EF-FD26-7B37-365E-7290146A6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FAA0209-8CCA-0249-BE7C-7F85E0A3D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181CE-D695-4896-B598-D577C7C3F6F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5464E3-595C-AE84-4ADD-321D5636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810DF0-662C-3983-3998-B4F9B2DF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C8481D-B6D8-4FE4-8B54-01B9A45A8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04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white background with blue and orange shapes&#10;&#10;AI-generated content may be incorrect.">
            <a:extLst>
              <a:ext uri="{FF2B5EF4-FFF2-40B4-BE49-F238E27FC236}">
                <a16:creationId xmlns:a16="http://schemas.microsoft.com/office/drawing/2014/main" id="{4C60AA74-E7F6-545E-578E-1ADDDBE781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8"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92FB7E-C067-7AC4-F33B-3CCCA2A5C1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0D909-EF4B-53B5-441F-53E121FEC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008CAC-617F-E0FA-60F0-ECC0803E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7CCE5-A630-4D0C-80D9-F512B1446E7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CA937-AA6C-773C-93E8-6814BF85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2441648-779A-6179-60C6-938475AF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4DD0B6-A36A-44FD-8FBC-F53C9D493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805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A1C7C-A3BD-406C-BBFD-C4B2BDDC7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FA98D5-C38B-4BBC-A3CC-B661C7AD8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E6EEE-8B34-EB68-A407-654256DF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4027-201C-4DD6-813D-DE2673A39ED4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830BB-95F7-076E-19F4-FD3130D0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857EA4-FF0F-9E6A-AF1D-82082B89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7AF4C-7DAD-4E20-9C74-90D621F69A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210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E608292-2B55-1101-4DAD-2EF0E7E1A8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/>
          <a:stretch>
            <a:fillRect/>
          </a:stretch>
        </p:blipFill>
        <p:spPr bwMode="auto">
          <a:xfrm>
            <a:off x="14531975" y="8213725"/>
            <a:ext cx="38227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7">
            <a:extLst>
              <a:ext uri="{FF2B5EF4-FFF2-40B4-BE49-F238E27FC236}">
                <a16:creationId xmlns:a16="http://schemas.microsoft.com/office/drawing/2014/main" id="{572A7455-430D-1557-D353-7597962D94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46038" y="-347663"/>
            <a:ext cx="3059113" cy="10634663"/>
            <a:chOff x="-20588" y="-231591"/>
            <a:chExt cx="2039589" cy="70899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9DD42E-6E5D-5027-DB84-17E7A74D34CA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0FFADB2-38AD-4F9B-E68B-2BA12AC6EE44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B9DDA6-0966-5DEB-4BA6-4A32E28A72AB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1681462A-B440-ACA1-DA72-740D48D9546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11B4F58-F593-C24B-CEB5-43DFCD14F694}"/>
                  </a:ext>
                </a:extLst>
              </p:cNvPr>
              <p:cNvSpPr/>
              <p:nvPr/>
            </p:nvSpPr>
            <p:spPr>
              <a:xfrm>
                <a:off x="-581" y="6466648"/>
                <a:ext cx="12191667" cy="3903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968A0C-8DB6-91B7-51FC-767C16C52FCB}"/>
                  </a:ext>
                </a:extLst>
              </p:cNvPr>
              <p:cNvSpPr txBox="1"/>
              <p:nvPr/>
            </p:nvSpPr>
            <p:spPr>
              <a:xfrm>
                <a:off x="-581" y="6422925"/>
                <a:ext cx="12191667" cy="4762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8E74EEDA-5255-9197-E4E6-EA04267ACB9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3" y="-231591"/>
              <a:ext cx="1764478" cy="1704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0A2415-7215-4491-8AB9-5DD16DC6D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39" y="547688"/>
            <a:ext cx="13891262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AFC7D-D658-4185-A930-203485EE3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438" y="2738438"/>
            <a:ext cx="13891262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826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9D1EC73A-1A11-2987-0500-1E188ED53D6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46038" y="-347663"/>
            <a:ext cx="3059113" cy="10634663"/>
            <a:chOff x="-20588" y="-231591"/>
            <a:chExt cx="2039589" cy="70899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5D9DABC-EA69-76AB-BA00-569B59E78816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C7C23C4-832E-89AD-A2FF-6E68FBFCBC3D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C2CE08-C398-3C71-A96E-0257A508A4E0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BF93A700-DBDF-2FFC-F715-B18581EF52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B83E3CE-4E64-A020-5662-129A46626932}"/>
                  </a:ext>
                </a:extLst>
              </p:cNvPr>
              <p:cNvSpPr/>
              <p:nvPr/>
            </p:nvSpPr>
            <p:spPr>
              <a:xfrm>
                <a:off x="-581" y="6466648"/>
                <a:ext cx="12191667" cy="3903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66E1A-7FC0-2EFD-DED7-5A648FF84C81}"/>
                  </a:ext>
                </a:extLst>
              </p:cNvPr>
              <p:cNvSpPr txBox="1"/>
              <p:nvPr/>
            </p:nvSpPr>
            <p:spPr>
              <a:xfrm>
                <a:off x="-581" y="6422925"/>
                <a:ext cx="12191667" cy="4762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06F780C1-6770-6941-A24B-586DCC59B8B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3" y="-231591"/>
              <a:ext cx="1764478" cy="1704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0A2415-7215-4491-8AB9-5DD16DC6D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39" y="547688"/>
            <a:ext cx="13891262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AFC7D-D658-4185-A930-203485EE3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438" y="2738438"/>
            <a:ext cx="13891262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2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FE2701B6-E275-A195-A38F-BAE4048A07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175" y="9656763"/>
            <a:ext cx="18288000" cy="635000"/>
            <a:chOff x="0" y="6457890"/>
            <a:chExt cx="12192001" cy="4001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978292F-6C2A-682C-EA54-13CD00A37911}"/>
                </a:ext>
              </a:extLst>
            </p:cNvPr>
            <p:cNvSpPr/>
            <p:nvPr/>
          </p:nvSpPr>
          <p:spPr>
            <a:xfrm>
              <a:off x="0" y="6465892"/>
              <a:ext cx="12192001" cy="392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371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250" dirty="0">
                <a:solidFill>
                  <a:srgbClr val="FFFFFF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E776A06-E5C4-A268-911B-C7AD3F1B98C0}"/>
                </a:ext>
              </a:extLst>
            </p:cNvPr>
            <p:cNvSpPr txBox="1"/>
            <p:nvPr/>
          </p:nvSpPr>
          <p:spPr>
            <a:xfrm>
              <a:off x="0" y="6457890"/>
              <a:ext cx="12192001" cy="3060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 defTabSz="1371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550" dirty="0">
                  <a:solidFill>
                    <a:srgbClr val="FFFFFF"/>
                  </a:solidFill>
                  <a:latin typeface="Calibri" panose="020F0502020204030204"/>
                </a:rPr>
                <a:t>www.vsu.edu</a:t>
              </a: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7E5CC244-01CE-BCAF-F303-4D29D006222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607175" y="-1979613"/>
            <a:ext cx="10739438" cy="8689976"/>
            <a:chOff x="3805757" y="-779775"/>
            <a:chExt cx="7158851" cy="5793796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25F79D08-190C-21C9-CBBA-394F975059B3}"/>
                </a:ext>
              </a:extLst>
            </p:cNvPr>
            <p:cNvSpPr/>
            <p:nvPr/>
          </p:nvSpPr>
          <p:spPr>
            <a:xfrm rot="8096108">
              <a:off x="7669820" y="1719233"/>
              <a:ext cx="5793796" cy="795781"/>
            </a:xfrm>
            <a:custGeom>
              <a:avLst/>
              <a:gdLst/>
              <a:ahLst/>
              <a:cxnLst/>
              <a:rect l="l" t="t" r="r" b="b"/>
              <a:pathLst>
                <a:path w="5559491" h="893101">
                  <a:moveTo>
                    <a:pt x="5559491" y="717602"/>
                  </a:moveTo>
                  <a:lnTo>
                    <a:pt x="5555443" y="782"/>
                  </a:lnTo>
                  <a:cubicBezTo>
                    <a:pt x="5533540" y="560"/>
                    <a:pt x="5511636" y="338"/>
                    <a:pt x="5489732" y="115"/>
                  </a:cubicBezTo>
                  <a:lnTo>
                    <a:pt x="5559491" y="0"/>
                  </a:lnTo>
                  <a:close/>
                  <a:moveTo>
                    <a:pt x="0" y="893101"/>
                  </a:moveTo>
                  <a:lnTo>
                    <a:pt x="893535" y="7704"/>
                  </a:lnTo>
                  <a:lnTo>
                    <a:pt x="4300838" y="2078"/>
                  </a:lnTo>
                  <a:cubicBezTo>
                    <a:pt x="4422645" y="24008"/>
                    <a:pt x="4524692" y="105382"/>
                    <a:pt x="4601249" y="434951"/>
                  </a:cubicBezTo>
                  <a:lnTo>
                    <a:pt x="4608127" y="88755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55" tIns="51728" rIns="103455" bIns="51728" anchor="ctr"/>
            <a:lstStyle/>
            <a:p>
              <a:pPr algn="ctr" defTabSz="1371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250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B2A8D0B7-765A-AC65-5F6A-9600C4A2F44E}"/>
                </a:ext>
              </a:extLst>
            </p:cNvPr>
            <p:cNvSpPr/>
            <p:nvPr/>
          </p:nvSpPr>
          <p:spPr>
            <a:xfrm rot="2676696">
              <a:off x="3805757" y="836434"/>
              <a:ext cx="6493231" cy="1570696"/>
            </a:xfrm>
            <a:custGeom>
              <a:avLst/>
              <a:gdLst>
                <a:gd name="connsiteX0" fmla="*/ 0 w 7073766"/>
                <a:gd name="connsiteY0" fmla="*/ 0 h 886408"/>
                <a:gd name="connsiteX1" fmla="*/ 7073766 w 7073766"/>
                <a:gd name="connsiteY1" fmla="*/ 0 h 886408"/>
                <a:gd name="connsiteX2" fmla="*/ 7073766 w 7073766"/>
                <a:gd name="connsiteY2" fmla="*/ 886408 h 886408"/>
                <a:gd name="connsiteX3" fmla="*/ 0 w 7073766"/>
                <a:gd name="connsiteY3" fmla="*/ 886408 h 886408"/>
                <a:gd name="connsiteX4" fmla="*/ 0 w 7073766"/>
                <a:gd name="connsiteY4" fmla="*/ 0 h 886408"/>
                <a:gd name="connsiteX0" fmla="*/ 0 w 7073766"/>
                <a:gd name="connsiteY0" fmla="*/ 0 h 886408"/>
                <a:gd name="connsiteX1" fmla="*/ 7073766 w 7073766"/>
                <a:gd name="connsiteY1" fmla="*/ 0 h 886408"/>
                <a:gd name="connsiteX2" fmla="*/ 7065881 w 7073766"/>
                <a:gd name="connsiteY2" fmla="*/ 525158 h 886408"/>
                <a:gd name="connsiteX3" fmla="*/ 7073766 w 7073766"/>
                <a:gd name="connsiteY3" fmla="*/ 886408 h 886408"/>
                <a:gd name="connsiteX4" fmla="*/ 0 w 7073766"/>
                <a:gd name="connsiteY4" fmla="*/ 886408 h 886408"/>
                <a:gd name="connsiteX5" fmla="*/ 0 w 7073766"/>
                <a:gd name="connsiteY5" fmla="*/ 0 h 886408"/>
                <a:gd name="connsiteX0" fmla="*/ 0 w 7095482"/>
                <a:gd name="connsiteY0" fmla="*/ 283562 h 1169970"/>
                <a:gd name="connsiteX1" fmla="*/ 7095482 w 7095482"/>
                <a:gd name="connsiteY1" fmla="*/ 0 h 1169970"/>
                <a:gd name="connsiteX2" fmla="*/ 7065881 w 7095482"/>
                <a:gd name="connsiteY2" fmla="*/ 808720 h 1169970"/>
                <a:gd name="connsiteX3" fmla="*/ 7073766 w 7095482"/>
                <a:gd name="connsiteY3" fmla="*/ 1169970 h 1169970"/>
                <a:gd name="connsiteX4" fmla="*/ 0 w 7095482"/>
                <a:gd name="connsiteY4" fmla="*/ 1169970 h 1169970"/>
                <a:gd name="connsiteX5" fmla="*/ 0 w 7095482"/>
                <a:gd name="connsiteY5" fmla="*/ 283562 h 1169970"/>
                <a:gd name="connsiteX0" fmla="*/ 0 w 7095482"/>
                <a:gd name="connsiteY0" fmla="*/ 283562 h 1169970"/>
                <a:gd name="connsiteX1" fmla="*/ 6642271 w 7095482"/>
                <a:gd name="connsiteY1" fmla="*/ 33895 h 1169970"/>
                <a:gd name="connsiteX2" fmla="*/ 7095482 w 7095482"/>
                <a:gd name="connsiteY2" fmla="*/ 0 h 1169970"/>
                <a:gd name="connsiteX3" fmla="*/ 7065881 w 7095482"/>
                <a:gd name="connsiteY3" fmla="*/ 808720 h 1169970"/>
                <a:gd name="connsiteX4" fmla="*/ 7073766 w 7095482"/>
                <a:gd name="connsiteY4" fmla="*/ 1169970 h 1169970"/>
                <a:gd name="connsiteX5" fmla="*/ 0 w 7095482"/>
                <a:gd name="connsiteY5" fmla="*/ 1169970 h 1169970"/>
                <a:gd name="connsiteX6" fmla="*/ 0 w 7095482"/>
                <a:gd name="connsiteY6" fmla="*/ 283562 h 1169970"/>
                <a:gd name="connsiteX0" fmla="*/ 0 w 7095482"/>
                <a:gd name="connsiteY0" fmla="*/ 283562 h 1169970"/>
                <a:gd name="connsiteX1" fmla="*/ 6693352 w 7095482"/>
                <a:gd name="connsiteY1" fmla="*/ 284961 h 1169970"/>
                <a:gd name="connsiteX2" fmla="*/ 7095482 w 7095482"/>
                <a:gd name="connsiteY2" fmla="*/ 0 h 1169970"/>
                <a:gd name="connsiteX3" fmla="*/ 7065881 w 7095482"/>
                <a:gd name="connsiteY3" fmla="*/ 808720 h 1169970"/>
                <a:gd name="connsiteX4" fmla="*/ 7073766 w 7095482"/>
                <a:gd name="connsiteY4" fmla="*/ 1169970 h 1169970"/>
                <a:gd name="connsiteX5" fmla="*/ 0 w 7095482"/>
                <a:gd name="connsiteY5" fmla="*/ 1169970 h 1169970"/>
                <a:gd name="connsiteX6" fmla="*/ 0 w 7095482"/>
                <a:gd name="connsiteY6" fmla="*/ 283562 h 1169970"/>
                <a:gd name="connsiteX0" fmla="*/ 0 w 7095482"/>
                <a:gd name="connsiteY0" fmla="*/ 283562 h 1169970"/>
                <a:gd name="connsiteX1" fmla="*/ 6693352 w 7095482"/>
                <a:gd name="connsiteY1" fmla="*/ 284961 h 1169970"/>
                <a:gd name="connsiteX2" fmla="*/ 7095482 w 7095482"/>
                <a:gd name="connsiteY2" fmla="*/ 0 h 1169970"/>
                <a:gd name="connsiteX3" fmla="*/ 7065881 w 7095482"/>
                <a:gd name="connsiteY3" fmla="*/ 808720 h 1169970"/>
                <a:gd name="connsiteX4" fmla="*/ 7073766 w 7095482"/>
                <a:gd name="connsiteY4" fmla="*/ 1169970 h 1169970"/>
                <a:gd name="connsiteX5" fmla="*/ 0 w 7095482"/>
                <a:gd name="connsiteY5" fmla="*/ 1169970 h 1169970"/>
                <a:gd name="connsiteX6" fmla="*/ 0 w 7095482"/>
                <a:gd name="connsiteY6" fmla="*/ 283562 h 1169970"/>
                <a:gd name="connsiteX0" fmla="*/ 0 w 7102255"/>
                <a:gd name="connsiteY0" fmla="*/ 620284 h 1506692"/>
                <a:gd name="connsiteX1" fmla="*/ 6693352 w 7102255"/>
                <a:gd name="connsiteY1" fmla="*/ 621683 h 1506692"/>
                <a:gd name="connsiteX2" fmla="*/ 7102255 w 7102255"/>
                <a:gd name="connsiteY2" fmla="*/ 0 h 1506692"/>
                <a:gd name="connsiteX3" fmla="*/ 7065881 w 7102255"/>
                <a:gd name="connsiteY3" fmla="*/ 1145442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93352 w 7102255"/>
                <a:gd name="connsiteY1" fmla="*/ 621683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57370 w 7102255"/>
                <a:gd name="connsiteY1" fmla="*/ 630419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57370 w 7102255"/>
                <a:gd name="connsiteY1" fmla="*/ 630419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57370 w 7102255"/>
                <a:gd name="connsiteY1" fmla="*/ 630419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57370 w 7102255"/>
                <a:gd name="connsiteY1" fmla="*/ 630419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57370 w 7102255"/>
                <a:gd name="connsiteY1" fmla="*/ 630419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71022 w 7102255"/>
                <a:gd name="connsiteY1" fmla="*/ 603570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71022 w 7102255"/>
                <a:gd name="connsiteY1" fmla="*/ 603570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71204 w 7102255"/>
                <a:gd name="connsiteY1" fmla="*/ 576630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71204 w 7102255"/>
                <a:gd name="connsiteY1" fmla="*/ 576630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71204 w 7102255"/>
                <a:gd name="connsiteY1" fmla="*/ 576630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0 w 7102255"/>
                <a:gd name="connsiteY0" fmla="*/ 620284 h 1506692"/>
                <a:gd name="connsiteX1" fmla="*/ 6644993 w 7102255"/>
                <a:gd name="connsiteY1" fmla="*/ 550061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0 w 7102255"/>
                <a:gd name="connsiteY6" fmla="*/ 620284 h 1506692"/>
                <a:gd name="connsiteX0" fmla="*/ 883710 w 7102255"/>
                <a:gd name="connsiteY0" fmla="*/ 615498 h 1506692"/>
                <a:gd name="connsiteX1" fmla="*/ 6644993 w 7102255"/>
                <a:gd name="connsiteY1" fmla="*/ 550061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883710 w 7102255"/>
                <a:gd name="connsiteY6" fmla="*/ 615498 h 1506692"/>
                <a:gd name="connsiteX0" fmla="*/ 905335 w 7102255"/>
                <a:gd name="connsiteY0" fmla="*/ 604868 h 1506692"/>
                <a:gd name="connsiteX1" fmla="*/ 6644993 w 7102255"/>
                <a:gd name="connsiteY1" fmla="*/ 550061 h 1506692"/>
                <a:gd name="connsiteX2" fmla="*/ 7102255 w 7102255"/>
                <a:gd name="connsiteY2" fmla="*/ 0 h 1506692"/>
                <a:gd name="connsiteX3" fmla="*/ 7079260 w 7102255"/>
                <a:gd name="connsiteY3" fmla="*/ 1159003 h 1506692"/>
                <a:gd name="connsiteX4" fmla="*/ 7073766 w 7102255"/>
                <a:gd name="connsiteY4" fmla="*/ 1506692 h 1506692"/>
                <a:gd name="connsiteX5" fmla="*/ 0 w 7102255"/>
                <a:gd name="connsiteY5" fmla="*/ 1506692 h 1506692"/>
                <a:gd name="connsiteX6" fmla="*/ 905335 w 7102255"/>
                <a:gd name="connsiteY6" fmla="*/ 604868 h 150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2255" h="1506692">
                  <a:moveTo>
                    <a:pt x="905335" y="604868"/>
                  </a:moveTo>
                  <a:lnTo>
                    <a:pt x="6644993" y="550061"/>
                  </a:lnTo>
                  <a:cubicBezTo>
                    <a:pt x="7183291" y="428217"/>
                    <a:pt x="7061559" y="234818"/>
                    <a:pt x="7102255" y="0"/>
                  </a:cubicBezTo>
                  <a:lnTo>
                    <a:pt x="7079260" y="1159003"/>
                  </a:lnTo>
                  <a:cubicBezTo>
                    <a:pt x="7077429" y="1274899"/>
                    <a:pt x="7075597" y="1390796"/>
                    <a:pt x="7073766" y="1506692"/>
                  </a:cubicBezTo>
                  <a:lnTo>
                    <a:pt x="0" y="1506692"/>
                  </a:lnTo>
                  <a:lnTo>
                    <a:pt x="905335" y="60486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3455" tIns="51728" rIns="103455" bIns="51728" anchor="ctr"/>
            <a:lstStyle/>
            <a:p>
              <a:pPr algn="ctr" defTabSz="13716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250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8BEE7106-6CE8-0863-02F5-74A1A3AF7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2155" y="200848"/>
              <a:ext cx="2800822" cy="268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3">
            <a:extLst>
              <a:ext uri="{FF2B5EF4-FFF2-40B4-BE49-F238E27FC236}">
                <a16:creationId xmlns:a16="http://schemas.microsoft.com/office/drawing/2014/main" id="{763AE98B-02AB-A6BE-F8AA-59D6AA2261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/>
          <a:stretch>
            <a:fillRect/>
          </a:stretch>
        </p:blipFill>
        <p:spPr bwMode="auto">
          <a:xfrm>
            <a:off x="14685963" y="7745413"/>
            <a:ext cx="359886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AF896D-C340-4272-BEDB-7E62204E7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335" y="5157772"/>
            <a:ext cx="15773400" cy="1893647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70660-D05F-4E14-9BF2-71B2994F8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7335" y="7091901"/>
            <a:ext cx="15773400" cy="131106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26737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1260CFFE-683F-02E4-565B-05F9B47D2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/>
          <a:stretch>
            <a:fillRect/>
          </a:stretch>
        </p:blipFill>
        <p:spPr bwMode="auto">
          <a:xfrm>
            <a:off x="14531975" y="8213725"/>
            <a:ext cx="38227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5A27B50A-B599-4B5C-62B0-FDFF55D1166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46038" y="-347663"/>
            <a:ext cx="3138488" cy="10634663"/>
            <a:chOff x="-20588" y="-231591"/>
            <a:chExt cx="2092167" cy="70899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8402B3-A849-241D-B36F-EB3898D80CF8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AA94587-2C86-2096-3B28-0D633BBEE2CA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EF62FD9-1FC7-0C99-9C18-BC32D9A191A7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8" name="Group 9">
              <a:extLst>
                <a:ext uri="{FF2B5EF4-FFF2-40B4-BE49-F238E27FC236}">
                  <a16:creationId xmlns:a16="http://schemas.microsoft.com/office/drawing/2014/main" id="{BAF7CB29-AF89-D9B9-9D0D-EC95F8D004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02333D9-7F9F-4C84-D99D-31F6BDD19B37}"/>
                  </a:ext>
                </a:extLst>
              </p:cNvPr>
              <p:cNvSpPr/>
              <p:nvPr/>
            </p:nvSpPr>
            <p:spPr>
              <a:xfrm>
                <a:off x="-580" y="6466641"/>
                <a:ext cx="12191667" cy="39031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406657-BCBB-8604-1B56-53872C1E0188}"/>
                  </a:ext>
                </a:extLst>
              </p:cNvPr>
              <p:cNvSpPr txBox="1"/>
              <p:nvPr/>
            </p:nvSpPr>
            <p:spPr>
              <a:xfrm>
                <a:off x="-580" y="6422926"/>
                <a:ext cx="12191667" cy="47618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A84941E6-13AE-BF1C-61C7-F46E1BE0BB7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2" y="-231591"/>
              <a:ext cx="1817057" cy="1755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ABE7B0-16C5-4F83-849F-FD686D73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865" y="547688"/>
            <a:ext cx="13805835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EB5DF-54EB-4BAC-A60D-F0794B878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4867" y="2700338"/>
            <a:ext cx="6864852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60C02-1276-4813-844B-D76A2E52AA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32249" y="2677478"/>
            <a:ext cx="6590831" cy="6527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046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6C94EEC-8AA2-15C3-4B16-B30BDBC82E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/>
          <a:stretch>
            <a:fillRect/>
          </a:stretch>
        </p:blipFill>
        <p:spPr bwMode="auto">
          <a:xfrm>
            <a:off x="14531975" y="8213725"/>
            <a:ext cx="38227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E07F3798-67BD-D070-DB91-22D8651D9BB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1913" y="-347663"/>
            <a:ext cx="3090863" cy="10634663"/>
            <a:chOff x="-20588" y="-231591"/>
            <a:chExt cx="2060621" cy="70899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FB832A-6E8C-3435-0C88-704BCC09EF34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7C1AD46-8582-E9D2-B64B-ACCAC18921B7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6775C0F-DB76-457E-89B1-99AC4985ACB1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CD2E6336-B399-8FE1-AF07-D1887FA9842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1F373A1-0559-789B-2488-4083055C46D6}"/>
                  </a:ext>
                </a:extLst>
              </p:cNvPr>
              <p:cNvSpPr/>
              <p:nvPr/>
            </p:nvSpPr>
            <p:spPr>
              <a:xfrm>
                <a:off x="-581" y="6466645"/>
                <a:ext cx="12191667" cy="39035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BD8E567-2DA0-ABEA-BF59-B07D7DD78558}"/>
                  </a:ext>
                </a:extLst>
              </p:cNvPr>
              <p:cNvSpPr txBox="1"/>
              <p:nvPr/>
            </p:nvSpPr>
            <p:spPr>
              <a:xfrm>
                <a:off x="-581" y="6422925"/>
                <a:ext cx="12191667" cy="47623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7C5E3D6B-2E53-2AB5-BB74-EFC9CBAC0D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3" y="-231591"/>
              <a:ext cx="1785510" cy="1725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4640F1-4AAA-4F30-985A-10A2AFFA1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785" y="547688"/>
            <a:ext cx="13837914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02929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5159BFC3-B986-BFEB-5D19-7682FE683C5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1913" y="-347663"/>
            <a:ext cx="3090863" cy="10634663"/>
            <a:chOff x="-20588" y="-231591"/>
            <a:chExt cx="2060621" cy="70899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959C0F5-2878-4629-4D65-9F3D0A5FAF67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84C1921-BA1F-FB23-2790-A60ED8DC6168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DB4753-D586-C662-894D-F92E36FFFAE7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4" name="Group 8">
              <a:extLst>
                <a:ext uri="{FF2B5EF4-FFF2-40B4-BE49-F238E27FC236}">
                  <a16:creationId xmlns:a16="http://schemas.microsoft.com/office/drawing/2014/main" id="{CBFEF269-65B3-C30B-6558-4327E70A8BA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6A544D-DEC2-86D2-85FD-A74194C3C6D3}"/>
                  </a:ext>
                </a:extLst>
              </p:cNvPr>
              <p:cNvSpPr/>
              <p:nvPr/>
            </p:nvSpPr>
            <p:spPr>
              <a:xfrm>
                <a:off x="-581" y="6466645"/>
                <a:ext cx="12191667" cy="39035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F057B0-AD7B-EA3A-1F9D-1E774F6167BA}"/>
                  </a:ext>
                </a:extLst>
              </p:cNvPr>
              <p:cNvSpPr txBox="1"/>
              <p:nvPr/>
            </p:nvSpPr>
            <p:spPr>
              <a:xfrm>
                <a:off x="-581" y="6422925"/>
                <a:ext cx="12191667" cy="47623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A1F756AC-5446-CFA5-67D1-8841CF69F53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3" y="-231591"/>
              <a:ext cx="1785510" cy="1725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100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AA0DC-C386-7737-7C62-B0EE3F1B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0D21A-D104-4330-B2D0-17CAF07CEB8F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C75B-B5BE-D8AA-5608-794DBA8C1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CB476-57FA-5634-FE7C-C30C1A819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53AB6-5DDA-4564-8E02-646962DA8E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086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43FA38-41EE-7CD6-EFF7-6D83C5294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/>
          <a:stretch>
            <a:fillRect/>
          </a:stretch>
        </p:blipFill>
        <p:spPr bwMode="auto">
          <a:xfrm>
            <a:off x="14531975" y="8213725"/>
            <a:ext cx="38227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EEA7BE-F43F-0D42-AE2E-D1412079E0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1913" y="-347663"/>
            <a:ext cx="2984501" cy="10634663"/>
            <a:chOff x="-20588" y="-231590"/>
            <a:chExt cx="1989117" cy="708990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77FEA5-6205-71D3-4A7B-8B9AE6079985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D4C1C26-93C4-566E-3752-65ED36E734E0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2DBB043-8F4F-F69A-18A7-5D7E87243899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437034D-B1FD-745C-270F-4275BC569C9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34403D7-5A15-F370-6CC8-B385E6204317}"/>
                  </a:ext>
                </a:extLst>
              </p:cNvPr>
              <p:cNvSpPr/>
              <p:nvPr/>
            </p:nvSpPr>
            <p:spPr>
              <a:xfrm>
                <a:off x="-580" y="6466632"/>
                <a:ext cx="12191664" cy="3902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7102D-2BDB-3E7B-B472-78841729DF0B}"/>
                  </a:ext>
                </a:extLst>
              </p:cNvPr>
              <p:cNvSpPr txBox="1"/>
              <p:nvPr/>
            </p:nvSpPr>
            <p:spPr>
              <a:xfrm>
                <a:off x="-580" y="6422926"/>
                <a:ext cx="12191664" cy="4760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22ABF-16BD-9824-E71C-3F8A5541AAC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3" y="-231590"/>
              <a:ext cx="1714006" cy="1656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371380-AC35-4006-8E9D-96D8FED70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1" y="547688"/>
            <a:ext cx="1374124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941CB8-0938-4568-A006-D4EC47D23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1839" y="2521745"/>
            <a:ext cx="662416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DE4AB0-1202-43DA-8324-725C34964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91839" y="3757613"/>
            <a:ext cx="662416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754066-A89F-4C7F-98D6-0D1CB8CB4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408921" y="2521745"/>
            <a:ext cx="662416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F887BF-7C00-4552-8FB3-BC4B3AAB7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08921" y="3757613"/>
            <a:ext cx="662416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1602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77AFF466-FAD4-84BB-CA7E-CBA94F9E6D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6"/>
          <a:stretch>
            <a:fillRect/>
          </a:stretch>
        </p:blipFill>
        <p:spPr bwMode="auto">
          <a:xfrm>
            <a:off x="14531975" y="8213725"/>
            <a:ext cx="3822700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>
            <a:extLst>
              <a:ext uri="{FF2B5EF4-FFF2-40B4-BE49-F238E27FC236}">
                <a16:creationId xmlns:a16="http://schemas.microsoft.com/office/drawing/2014/main" id="{7135553E-3C9A-F378-7417-CA5608CDAFF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46038" y="-347663"/>
            <a:ext cx="3059113" cy="10634663"/>
            <a:chOff x="-20588" y="-231591"/>
            <a:chExt cx="2039589" cy="70899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EE2671-A209-6E1A-8C2C-9225FCB771D9}"/>
                </a:ext>
              </a:extLst>
            </p:cNvPr>
            <p:cNvGrpSpPr/>
            <p:nvPr userDrawn="1"/>
          </p:nvGrpSpPr>
          <p:grpSpPr>
            <a:xfrm rot="16200000">
              <a:off x="-3042760" y="3267577"/>
              <a:ext cx="6858317" cy="323165"/>
              <a:chOff x="-1" y="6382410"/>
              <a:chExt cx="12192001" cy="55780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CC2E4BF-CF3C-2BAC-D310-01DCBF461B0D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4EA437D-BED8-5A1E-B524-64B086D47E34}"/>
                  </a:ext>
                </a:extLst>
              </p:cNvPr>
              <p:cNvSpPr txBox="1"/>
              <p:nvPr/>
            </p:nvSpPr>
            <p:spPr>
              <a:xfrm>
                <a:off x="-1" y="6382410"/>
                <a:ext cx="12192001" cy="55780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6" name="Group 9">
              <a:extLst>
                <a:ext uri="{FF2B5EF4-FFF2-40B4-BE49-F238E27FC236}">
                  <a16:creationId xmlns:a16="http://schemas.microsoft.com/office/drawing/2014/main" id="{60257CFB-95C3-E41F-6CBF-C5A094DE954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64" y="3267250"/>
              <a:ext cx="6858318" cy="323165"/>
              <a:chOff x="0" y="6422926"/>
              <a:chExt cx="12192002" cy="47677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5E79052-C43C-7A41-E442-5BA8C808A5D6}"/>
                  </a:ext>
                </a:extLst>
              </p:cNvPr>
              <p:cNvSpPr/>
              <p:nvPr/>
            </p:nvSpPr>
            <p:spPr>
              <a:xfrm>
                <a:off x="-581" y="6466648"/>
                <a:ext cx="12191667" cy="39038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4CCF882-31F0-6F37-D965-084968088F4A}"/>
                  </a:ext>
                </a:extLst>
              </p:cNvPr>
              <p:cNvSpPr txBox="1"/>
              <p:nvPr/>
            </p:nvSpPr>
            <p:spPr>
              <a:xfrm>
                <a:off x="-581" y="6422925"/>
                <a:ext cx="12191667" cy="47626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" name="Picture 10">
              <a:extLst>
                <a:ext uri="{FF2B5EF4-FFF2-40B4-BE49-F238E27FC236}">
                  <a16:creationId xmlns:a16="http://schemas.microsoft.com/office/drawing/2014/main" id="{8B8F0C2A-1F06-2927-8388-D7C90BAE539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23" y="-231591"/>
              <a:ext cx="1764478" cy="1704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BB8870-3650-4870-8713-CE3B748F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300" y="547688"/>
            <a:ext cx="1391440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1575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">
            <a:extLst>
              <a:ext uri="{FF2B5EF4-FFF2-40B4-BE49-F238E27FC236}">
                <a16:creationId xmlns:a16="http://schemas.microsoft.com/office/drawing/2014/main" id="{F1E73727-AD29-F1A3-14BD-0E8B1312186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2225" y="-66675"/>
            <a:ext cx="893763" cy="10420350"/>
            <a:chOff x="-4425" y="-326"/>
            <a:chExt cx="536247" cy="685864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A7FE031-C5B8-B543-CFD7-658F71F76D85}"/>
                </a:ext>
              </a:extLst>
            </p:cNvPr>
            <p:cNvGrpSpPr/>
            <p:nvPr userDrawn="1"/>
          </p:nvGrpSpPr>
          <p:grpSpPr>
            <a:xfrm rot="16200000">
              <a:off x="-3042767" y="3283730"/>
              <a:ext cx="6858317" cy="290860"/>
              <a:chOff x="-1" y="6410289"/>
              <a:chExt cx="12192001" cy="502047"/>
            </a:xfrm>
            <a:solidFill>
              <a:schemeClr val="accent1">
                <a:lumMod val="75000"/>
              </a:schemeClr>
            </a:solidFill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477D3AC-9A3D-B3EA-C2D4-4F4B82FC90CD}"/>
                  </a:ext>
                </a:extLst>
              </p:cNvPr>
              <p:cNvSpPr/>
              <p:nvPr/>
            </p:nvSpPr>
            <p:spPr>
              <a:xfrm>
                <a:off x="0" y="6466114"/>
                <a:ext cx="12192000" cy="391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E1C5A-8631-3369-4C20-1385110AD9F8}"/>
                  </a:ext>
                </a:extLst>
              </p:cNvPr>
              <p:cNvSpPr txBox="1"/>
              <p:nvPr/>
            </p:nvSpPr>
            <p:spPr>
              <a:xfrm>
                <a:off x="-1" y="6410289"/>
                <a:ext cx="12192001" cy="502047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5" name="Group 8">
              <a:extLst>
                <a:ext uri="{FF2B5EF4-FFF2-40B4-BE49-F238E27FC236}">
                  <a16:creationId xmlns:a16="http://schemas.microsoft.com/office/drawing/2014/main" id="{C4578A27-0806-0F66-5B50-0805EC7E84B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 rot="-5400000">
              <a:off x="-3288153" y="3283402"/>
              <a:ext cx="6858318" cy="290861"/>
              <a:chOff x="0" y="6446756"/>
              <a:chExt cx="12192002" cy="4291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414BD87-4909-79B7-C23C-5B347A498A73}"/>
                  </a:ext>
                </a:extLst>
              </p:cNvPr>
              <p:cNvSpPr/>
              <p:nvPr/>
            </p:nvSpPr>
            <p:spPr>
              <a:xfrm>
                <a:off x="-579" y="6466428"/>
                <a:ext cx="12192581" cy="390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25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6E986D2-1C0F-9E81-0C04-2DC50A9C9755}"/>
                  </a:ext>
                </a:extLst>
              </p:cNvPr>
              <p:cNvSpPr txBox="1"/>
              <p:nvPr/>
            </p:nvSpPr>
            <p:spPr>
              <a:xfrm>
                <a:off x="-580" y="6446755"/>
                <a:ext cx="12192581" cy="42859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r" defTabSz="13716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2550" dirty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BBB8870-3650-4870-8713-CE3B748FF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300" y="547688"/>
            <a:ext cx="1391440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5037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3">
            <a:extLst>
              <a:ext uri="{FF2B5EF4-FFF2-40B4-BE49-F238E27FC236}">
                <a16:creationId xmlns:a16="http://schemas.microsoft.com/office/drawing/2014/main" id="{F905B920-E245-0B6F-5BFE-F66E15481442}"/>
              </a:ext>
            </a:extLst>
          </p:cNvPr>
          <p:cNvSpPr/>
          <p:nvPr userDrawn="1"/>
        </p:nvSpPr>
        <p:spPr>
          <a:xfrm rot="8671462">
            <a:off x="-1541463" y="1617663"/>
            <a:ext cx="8977313" cy="2270125"/>
          </a:xfrm>
          <a:custGeom>
            <a:avLst/>
            <a:gdLst>
              <a:gd name="connsiteX0" fmla="*/ 0 w 5919861"/>
              <a:gd name="connsiteY0" fmla="*/ 0 h 1083889"/>
              <a:gd name="connsiteX1" fmla="*/ 5919861 w 5919861"/>
              <a:gd name="connsiteY1" fmla="*/ 0 h 1083889"/>
              <a:gd name="connsiteX2" fmla="*/ 5919861 w 5919861"/>
              <a:gd name="connsiteY2" fmla="*/ 1083889 h 1083889"/>
              <a:gd name="connsiteX3" fmla="*/ 0 w 5919861"/>
              <a:gd name="connsiteY3" fmla="*/ 1083889 h 1083889"/>
              <a:gd name="connsiteX4" fmla="*/ 0 w 5919861"/>
              <a:gd name="connsiteY4" fmla="*/ 0 h 1083889"/>
              <a:gd name="connsiteX0" fmla="*/ 0 w 5919861"/>
              <a:gd name="connsiteY0" fmla="*/ 0 h 1085590"/>
              <a:gd name="connsiteX1" fmla="*/ 5919861 w 5919861"/>
              <a:gd name="connsiteY1" fmla="*/ 0 h 1085590"/>
              <a:gd name="connsiteX2" fmla="*/ 5919861 w 5919861"/>
              <a:gd name="connsiteY2" fmla="*/ 1083889 h 1085590"/>
              <a:gd name="connsiteX3" fmla="*/ 1495909 w 5919861"/>
              <a:gd name="connsiteY3" fmla="*/ 1085590 h 1085590"/>
              <a:gd name="connsiteX4" fmla="*/ 0 w 5919861"/>
              <a:gd name="connsiteY4" fmla="*/ 0 h 1085590"/>
              <a:gd name="connsiteX0" fmla="*/ 0 w 5919861"/>
              <a:gd name="connsiteY0" fmla="*/ 0 h 1088889"/>
              <a:gd name="connsiteX1" fmla="*/ 5919861 w 5919861"/>
              <a:gd name="connsiteY1" fmla="*/ 0 h 1088889"/>
              <a:gd name="connsiteX2" fmla="*/ 5919861 w 5919861"/>
              <a:gd name="connsiteY2" fmla="*/ 1083889 h 1088889"/>
              <a:gd name="connsiteX3" fmla="*/ 1516950 w 5919861"/>
              <a:gd name="connsiteY3" fmla="*/ 1088889 h 1088889"/>
              <a:gd name="connsiteX4" fmla="*/ 0 w 5919861"/>
              <a:gd name="connsiteY4" fmla="*/ 0 h 1088889"/>
              <a:gd name="connsiteX0" fmla="*/ 0 w 5919861"/>
              <a:gd name="connsiteY0" fmla="*/ 0 h 1089959"/>
              <a:gd name="connsiteX1" fmla="*/ 5919861 w 5919861"/>
              <a:gd name="connsiteY1" fmla="*/ 0 h 1089959"/>
              <a:gd name="connsiteX2" fmla="*/ 5919861 w 5919861"/>
              <a:gd name="connsiteY2" fmla="*/ 1083889 h 1089959"/>
              <a:gd name="connsiteX3" fmla="*/ 1551276 w 5919861"/>
              <a:gd name="connsiteY3" fmla="*/ 1089959 h 1089959"/>
              <a:gd name="connsiteX4" fmla="*/ 0 w 5919861"/>
              <a:gd name="connsiteY4" fmla="*/ 0 h 1089959"/>
              <a:gd name="connsiteX0" fmla="*/ 0 w 5919861"/>
              <a:gd name="connsiteY0" fmla="*/ 0 h 1089959"/>
              <a:gd name="connsiteX1" fmla="*/ 5919861 w 5919861"/>
              <a:gd name="connsiteY1" fmla="*/ 0 h 1089959"/>
              <a:gd name="connsiteX2" fmla="*/ 5182427 w 5919861"/>
              <a:gd name="connsiteY2" fmla="*/ 1084687 h 1089959"/>
              <a:gd name="connsiteX3" fmla="*/ 1551276 w 5919861"/>
              <a:gd name="connsiteY3" fmla="*/ 1089959 h 1089959"/>
              <a:gd name="connsiteX4" fmla="*/ 0 w 5919861"/>
              <a:gd name="connsiteY4" fmla="*/ 0 h 1089959"/>
              <a:gd name="connsiteX0" fmla="*/ 0 w 5919861"/>
              <a:gd name="connsiteY0" fmla="*/ 0 h 1104658"/>
              <a:gd name="connsiteX1" fmla="*/ 5919861 w 5919861"/>
              <a:gd name="connsiteY1" fmla="*/ 0 h 1104658"/>
              <a:gd name="connsiteX2" fmla="*/ 5144802 w 5919861"/>
              <a:gd name="connsiteY2" fmla="*/ 1104658 h 1104658"/>
              <a:gd name="connsiteX3" fmla="*/ 1551276 w 5919861"/>
              <a:gd name="connsiteY3" fmla="*/ 1089959 h 1104658"/>
              <a:gd name="connsiteX4" fmla="*/ 0 w 5919861"/>
              <a:gd name="connsiteY4" fmla="*/ 0 h 1104658"/>
              <a:gd name="connsiteX0" fmla="*/ 188135 w 6107996"/>
              <a:gd name="connsiteY0" fmla="*/ 0 h 1940941"/>
              <a:gd name="connsiteX1" fmla="*/ 6107996 w 6107996"/>
              <a:gd name="connsiteY1" fmla="*/ 0 h 1940941"/>
              <a:gd name="connsiteX2" fmla="*/ 5332937 w 6107996"/>
              <a:gd name="connsiteY2" fmla="*/ 1104658 h 1940941"/>
              <a:gd name="connsiteX3" fmla="*/ 1 w 6107996"/>
              <a:gd name="connsiteY3" fmla="*/ 1940941 h 1940941"/>
              <a:gd name="connsiteX4" fmla="*/ 188135 w 6107996"/>
              <a:gd name="connsiteY4" fmla="*/ 0 h 1940941"/>
              <a:gd name="connsiteX0" fmla="*/ 1 w 7375611"/>
              <a:gd name="connsiteY0" fmla="*/ 1039645 h 1940941"/>
              <a:gd name="connsiteX1" fmla="*/ 7375611 w 7375611"/>
              <a:gd name="connsiteY1" fmla="*/ 0 h 1940941"/>
              <a:gd name="connsiteX2" fmla="*/ 6600552 w 7375611"/>
              <a:gd name="connsiteY2" fmla="*/ 1104658 h 1940941"/>
              <a:gd name="connsiteX3" fmla="*/ 1267616 w 7375611"/>
              <a:gd name="connsiteY3" fmla="*/ 1940941 h 1940941"/>
              <a:gd name="connsiteX4" fmla="*/ 1 w 7375611"/>
              <a:gd name="connsiteY4" fmla="*/ 1039645 h 1940941"/>
              <a:gd name="connsiteX0" fmla="*/ 0 w 7312996"/>
              <a:gd name="connsiteY0" fmla="*/ 1084265 h 1940941"/>
              <a:gd name="connsiteX1" fmla="*/ 7312996 w 7312996"/>
              <a:gd name="connsiteY1" fmla="*/ 0 h 1940941"/>
              <a:gd name="connsiteX2" fmla="*/ 6537937 w 7312996"/>
              <a:gd name="connsiteY2" fmla="*/ 1104658 h 1940941"/>
              <a:gd name="connsiteX3" fmla="*/ 1205001 w 7312996"/>
              <a:gd name="connsiteY3" fmla="*/ 1940941 h 1940941"/>
              <a:gd name="connsiteX4" fmla="*/ 0 w 7312996"/>
              <a:gd name="connsiteY4" fmla="*/ 1084265 h 1940941"/>
              <a:gd name="connsiteX0" fmla="*/ 0 w 7564376"/>
              <a:gd name="connsiteY0" fmla="*/ 1228819 h 1940941"/>
              <a:gd name="connsiteX1" fmla="*/ 7564376 w 7564376"/>
              <a:gd name="connsiteY1" fmla="*/ 0 h 1940941"/>
              <a:gd name="connsiteX2" fmla="*/ 6789317 w 7564376"/>
              <a:gd name="connsiteY2" fmla="*/ 1104658 h 1940941"/>
              <a:gd name="connsiteX3" fmla="*/ 1456381 w 7564376"/>
              <a:gd name="connsiteY3" fmla="*/ 1940941 h 1940941"/>
              <a:gd name="connsiteX4" fmla="*/ 0 w 7564376"/>
              <a:gd name="connsiteY4" fmla="*/ 1228819 h 1940941"/>
              <a:gd name="connsiteX0" fmla="*/ 0 w 7564376"/>
              <a:gd name="connsiteY0" fmla="*/ 1228819 h 2018048"/>
              <a:gd name="connsiteX1" fmla="*/ 7564376 w 7564376"/>
              <a:gd name="connsiteY1" fmla="*/ 0 h 2018048"/>
              <a:gd name="connsiteX2" fmla="*/ 6789317 w 7564376"/>
              <a:gd name="connsiteY2" fmla="*/ 1104658 h 2018048"/>
              <a:gd name="connsiteX3" fmla="*/ 996802 w 7564376"/>
              <a:gd name="connsiteY3" fmla="*/ 2018048 h 2018048"/>
              <a:gd name="connsiteX4" fmla="*/ 0 w 7564376"/>
              <a:gd name="connsiteY4" fmla="*/ 1228819 h 2018048"/>
              <a:gd name="connsiteX0" fmla="*/ 1 w 7707391"/>
              <a:gd name="connsiteY0" fmla="*/ 1221311 h 2018048"/>
              <a:gd name="connsiteX1" fmla="*/ 7707391 w 7707391"/>
              <a:gd name="connsiteY1" fmla="*/ 0 h 2018048"/>
              <a:gd name="connsiteX2" fmla="*/ 6932332 w 7707391"/>
              <a:gd name="connsiteY2" fmla="*/ 1104658 h 2018048"/>
              <a:gd name="connsiteX3" fmla="*/ 1139817 w 7707391"/>
              <a:gd name="connsiteY3" fmla="*/ 2018048 h 2018048"/>
              <a:gd name="connsiteX4" fmla="*/ 1 w 7707391"/>
              <a:gd name="connsiteY4" fmla="*/ 1221311 h 201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07391" h="2018048">
                <a:moveTo>
                  <a:pt x="1" y="1221311"/>
                </a:moveTo>
                <a:lnTo>
                  <a:pt x="7707391" y="0"/>
                </a:lnTo>
                <a:lnTo>
                  <a:pt x="6932332" y="1104658"/>
                </a:lnTo>
                <a:lnTo>
                  <a:pt x="1139817" y="2018048"/>
                </a:lnTo>
                <a:lnTo>
                  <a:pt x="1" y="122131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25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9056EFE-785B-3D61-3040-7A8D39A5FB2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3175" y="9848850"/>
            <a:ext cx="18288000" cy="766763"/>
            <a:chOff x="-1" y="6374792"/>
            <a:chExt cx="12192001" cy="4832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325101C-9907-C784-45DE-57E5DD91D8D1}"/>
                </a:ext>
              </a:extLst>
            </p:cNvPr>
            <p:cNvSpPr/>
            <p:nvPr/>
          </p:nvSpPr>
          <p:spPr>
            <a:xfrm>
              <a:off x="-1" y="6465831"/>
              <a:ext cx="12192001" cy="39216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25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6F7D77C-7191-F994-BC39-781A80F1087D}"/>
                </a:ext>
              </a:extLst>
            </p:cNvPr>
            <p:cNvSpPr txBox="1"/>
            <p:nvPr/>
          </p:nvSpPr>
          <p:spPr>
            <a:xfrm>
              <a:off x="-1" y="6374792"/>
              <a:ext cx="12192001" cy="30613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GB" sz="2550" dirty="0">
                  <a:solidFill>
                    <a:schemeClr val="bg1"/>
                  </a:solidFill>
                </a:rPr>
                <a:t>www.vsu.edu</a:t>
              </a:r>
            </a:p>
          </p:txBody>
        </p:sp>
      </p:grpSp>
      <p:pic>
        <p:nvPicPr>
          <p:cNvPr id="7" name="Picture 10">
            <a:extLst>
              <a:ext uri="{FF2B5EF4-FFF2-40B4-BE49-F238E27FC236}">
                <a16:creationId xmlns:a16="http://schemas.microsoft.com/office/drawing/2014/main" id="{8C9DF682-6CE0-5324-ABA7-1E40B7C7E7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-139700"/>
            <a:ext cx="3208338" cy="307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63339657-EF87-61C4-F661-02EA9F007C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7"/>
          <a:stretch>
            <a:fillRect/>
          </a:stretch>
        </p:blipFill>
        <p:spPr bwMode="auto">
          <a:xfrm>
            <a:off x="161925" y="8169275"/>
            <a:ext cx="3195638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08DFD7-7095-4500-A19B-EBA58DC20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350" y="547688"/>
            <a:ext cx="1194435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9089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FDB8D69-12E6-3295-D2E2-1DC7E1F9E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76524-059E-4B97-9CF6-FCAA06E6D4D7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67A6DED-9894-943B-0DEB-1A6DB4AA4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5AB6588-1423-B81A-7F48-494D070C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35F5E7-906B-4B93-863C-3A799AFCD3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406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823E-6E6C-43DA-A4E8-ADAEE8FC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837C0-FA2C-4CAD-B940-C4464371A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559D2-E4D4-4EAA-9765-26ADD5623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9C6DCF-0F58-6984-77CF-355BD2D5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17A0-04CD-42EA-A2B2-430BB761BCC0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A1E3FB-7827-1F75-B167-1C4A9C60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39692A-3E18-03B7-E5D4-59B802F9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8D609-63E1-4B00-8E92-D5E8ABCFC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807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6831-EECD-498C-80AE-1C3BBEC94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12434-9B6E-47CE-B22F-8EEBCF733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6D4D1-7B1F-4161-BFB6-1F11CB9D2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13264C-D9B2-3CA4-524C-3686E8393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7CDB-216F-4971-9C91-6FC18D0ACE4E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4686A7-F739-A3F8-5130-188C4D35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A9D817-96CC-6D58-37EC-B44035C1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101E3-6137-47B6-9BBD-62968FA9C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147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7099F-E276-478D-91ED-63A481A3A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08E9E-DFC0-4C85-9ADE-5B18D2A2CE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F6626-C24E-9C27-6B2E-5AAD7C44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57C3A-976D-4214-84BE-36FCDDC9C82A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B8DE2-BF62-57FC-C078-638E0918D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750F3-2F7D-B81A-484F-D317E9F6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2B2D4-6121-4D85-B0BE-48CBFCBCB3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7998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28C62-D548-47DD-8DBC-FDE7BE6C0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BA6A9B-2485-4DA3-933F-13B9D98EE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3C719-BFCC-D56C-55C8-38E1DB979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17A6-BCF9-4045-9CE0-5FC711D4FE8E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8994-4E33-E1D2-79C0-CD2C84FD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C4876-5727-9E86-0043-B25462CE2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AC3628-6F91-464E-8F3F-CB89301292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33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870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90AAD2-7400-C15A-C787-319DC9E25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7D070-1A6A-4ED6-A3B2-80F354A00A20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655A299-764D-A668-E2E4-7A03F7D8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31AA70-1CFA-8B3F-E47A-F5348F3F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6C45C-7E6A-4B14-9239-AC7A44DAF6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21498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9">
            <a:extLst>
              <a:ext uri="{FF2B5EF4-FFF2-40B4-BE49-F238E27FC236}">
                <a16:creationId xmlns:a16="http://schemas.microsoft.com/office/drawing/2014/main" id="{2CD013BA-8AEE-CD48-5F41-9EEC2302C09B}"/>
              </a:ext>
            </a:extLst>
          </p:cNvPr>
          <p:cNvSpPr/>
          <p:nvPr userDrawn="1"/>
        </p:nvSpPr>
        <p:spPr>
          <a:xfrm rot="5400000">
            <a:off x="3939381" y="3886994"/>
            <a:ext cx="2586038" cy="280035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25" dirty="0">
              <a:solidFill>
                <a:srgbClr val="FFFFFF"/>
              </a:solidFill>
            </a:endParaRPr>
          </a:p>
        </p:txBody>
      </p:sp>
      <p:sp>
        <p:nvSpPr>
          <p:cNvPr id="3" name="Arrow: Pentagon 10">
            <a:extLst>
              <a:ext uri="{FF2B5EF4-FFF2-40B4-BE49-F238E27FC236}">
                <a16:creationId xmlns:a16="http://schemas.microsoft.com/office/drawing/2014/main" id="{BBBB0AE4-362D-3678-626F-8923FC5F2BED}"/>
              </a:ext>
            </a:extLst>
          </p:cNvPr>
          <p:cNvSpPr/>
          <p:nvPr userDrawn="1"/>
        </p:nvSpPr>
        <p:spPr>
          <a:xfrm rot="5400000">
            <a:off x="7739857" y="4372769"/>
            <a:ext cx="2808287" cy="2943225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25" dirty="0">
              <a:solidFill>
                <a:srgbClr val="FFFFFF"/>
              </a:solidFill>
            </a:endParaRPr>
          </a:p>
        </p:txBody>
      </p:sp>
      <p:sp>
        <p:nvSpPr>
          <p:cNvPr id="4" name="Arrow: Pentagon 11">
            <a:extLst>
              <a:ext uri="{FF2B5EF4-FFF2-40B4-BE49-F238E27FC236}">
                <a16:creationId xmlns:a16="http://schemas.microsoft.com/office/drawing/2014/main" id="{6B0D5B98-15C4-CAAD-75F5-D09B62460E3D}"/>
              </a:ext>
            </a:extLst>
          </p:cNvPr>
          <p:cNvSpPr/>
          <p:nvPr userDrawn="1"/>
        </p:nvSpPr>
        <p:spPr>
          <a:xfrm rot="5400000">
            <a:off x="11765756" y="3904457"/>
            <a:ext cx="2586037" cy="2800350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25" dirty="0">
              <a:solidFill>
                <a:srgbClr val="FFFFFF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8E2C79-87A9-4D5A-9F23-E54D5D8BF8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62" y="4205987"/>
            <a:ext cx="2320218" cy="2103414"/>
          </a:xfrm>
          <a:custGeom>
            <a:avLst/>
            <a:gdLst>
              <a:gd name="connsiteX0" fmla="*/ 0 w 1160109"/>
              <a:gd name="connsiteY0" fmla="*/ 0 h 1402276"/>
              <a:gd name="connsiteX1" fmla="*/ 1160109 w 1160109"/>
              <a:gd name="connsiteY1" fmla="*/ 0 h 1402276"/>
              <a:gd name="connsiteX2" fmla="*/ 1160109 w 1160109"/>
              <a:gd name="connsiteY2" fmla="*/ 834068 h 1402276"/>
              <a:gd name="connsiteX3" fmla="*/ 587015 w 1160109"/>
              <a:gd name="connsiteY3" fmla="*/ 1402276 h 1402276"/>
              <a:gd name="connsiteX4" fmla="*/ 0 w 1160109"/>
              <a:gd name="connsiteY4" fmla="*/ 834068 h 14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109" h="1402276">
                <a:moveTo>
                  <a:pt x="0" y="0"/>
                </a:moveTo>
                <a:lnTo>
                  <a:pt x="1160109" y="0"/>
                </a:lnTo>
                <a:lnTo>
                  <a:pt x="1160109" y="834068"/>
                </a:lnTo>
                <a:lnTo>
                  <a:pt x="587015" y="1402276"/>
                </a:lnTo>
                <a:lnTo>
                  <a:pt x="0" y="834068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AB9B4ED-8A17-4BC4-A4FB-2EE3C9F50D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898929" y="4234451"/>
            <a:ext cx="2320218" cy="2103414"/>
          </a:xfrm>
          <a:custGeom>
            <a:avLst/>
            <a:gdLst>
              <a:gd name="connsiteX0" fmla="*/ 0 w 1160109"/>
              <a:gd name="connsiteY0" fmla="*/ 0 h 1402276"/>
              <a:gd name="connsiteX1" fmla="*/ 1160109 w 1160109"/>
              <a:gd name="connsiteY1" fmla="*/ 0 h 1402276"/>
              <a:gd name="connsiteX2" fmla="*/ 1160109 w 1160109"/>
              <a:gd name="connsiteY2" fmla="*/ 834068 h 1402276"/>
              <a:gd name="connsiteX3" fmla="*/ 587015 w 1160109"/>
              <a:gd name="connsiteY3" fmla="*/ 1402276 h 1402276"/>
              <a:gd name="connsiteX4" fmla="*/ 0 w 1160109"/>
              <a:gd name="connsiteY4" fmla="*/ 834068 h 14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109" h="1402276">
                <a:moveTo>
                  <a:pt x="0" y="0"/>
                </a:moveTo>
                <a:lnTo>
                  <a:pt x="1160109" y="0"/>
                </a:lnTo>
                <a:lnTo>
                  <a:pt x="1160109" y="834068"/>
                </a:lnTo>
                <a:lnTo>
                  <a:pt x="587015" y="1402276"/>
                </a:lnTo>
                <a:lnTo>
                  <a:pt x="0" y="834068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84DACBC-7F55-4D0F-9DFC-5B2A594DBD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65104" y="4664158"/>
            <a:ext cx="2320218" cy="2253587"/>
          </a:xfrm>
          <a:custGeom>
            <a:avLst/>
            <a:gdLst>
              <a:gd name="connsiteX0" fmla="*/ 0 w 1160109"/>
              <a:gd name="connsiteY0" fmla="*/ 0 h 1502391"/>
              <a:gd name="connsiteX1" fmla="*/ 1160109 w 1160109"/>
              <a:gd name="connsiteY1" fmla="*/ 0 h 1502391"/>
              <a:gd name="connsiteX2" fmla="*/ 1160109 w 1160109"/>
              <a:gd name="connsiteY2" fmla="*/ 893615 h 1502391"/>
              <a:gd name="connsiteX3" fmla="*/ 587015 w 1160109"/>
              <a:gd name="connsiteY3" fmla="*/ 1502391 h 1502391"/>
              <a:gd name="connsiteX4" fmla="*/ 0 w 1160109"/>
              <a:gd name="connsiteY4" fmla="*/ 893615 h 1502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109" h="1502391">
                <a:moveTo>
                  <a:pt x="0" y="0"/>
                </a:moveTo>
                <a:lnTo>
                  <a:pt x="1160109" y="0"/>
                </a:lnTo>
                <a:lnTo>
                  <a:pt x="1160109" y="893615"/>
                </a:lnTo>
                <a:lnTo>
                  <a:pt x="587015" y="1502391"/>
                </a:lnTo>
                <a:lnTo>
                  <a:pt x="0" y="893615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289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9">
            <a:extLst>
              <a:ext uri="{FF2B5EF4-FFF2-40B4-BE49-F238E27FC236}">
                <a16:creationId xmlns:a16="http://schemas.microsoft.com/office/drawing/2014/main" id="{AD4262C3-A553-80F4-D068-98AFC8224A47}"/>
              </a:ext>
            </a:extLst>
          </p:cNvPr>
          <p:cNvSpPr/>
          <p:nvPr userDrawn="1"/>
        </p:nvSpPr>
        <p:spPr>
          <a:xfrm rot="5400000">
            <a:off x="4112419" y="3412331"/>
            <a:ext cx="3995738" cy="4327525"/>
          </a:xfrm>
          <a:prstGeom prst="homePlate">
            <a:avLst/>
          </a:prstGeom>
          <a:gradFill flip="none" rotWithShape="1">
            <a:gsLst>
              <a:gs pos="0">
                <a:schemeClr val="accent1">
                  <a:lumMod val="75000"/>
                  <a:lumOff val="25000"/>
                </a:schemeClr>
              </a:gs>
              <a:gs pos="50000">
                <a:schemeClr val="accent1">
                  <a:lumMod val="50000"/>
                  <a:lumOff val="50000"/>
                </a:schemeClr>
              </a:gs>
              <a:gs pos="100000">
                <a:schemeClr val="accent1">
                  <a:lumMod val="50000"/>
                  <a:lumOff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700" dirty="0">
              <a:solidFill>
                <a:srgbClr val="FFFFFF"/>
              </a:solidFill>
            </a:endParaRPr>
          </a:p>
        </p:txBody>
      </p:sp>
      <p:sp>
        <p:nvSpPr>
          <p:cNvPr id="3" name="Arrow: Pentagon 11">
            <a:extLst>
              <a:ext uri="{FF2B5EF4-FFF2-40B4-BE49-F238E27FC236}">
                <a16:creationId xmlns:a16="http://schemas.microsoft.com/office/drawing/2014/main" id="{63C440BA-E325-B6AA-8E5E-9093F966DA6C}"/>
              </a:ext>
            </a:extLst>
          </p:cNvPr>
          <p:cNvSpPr/>
          <p:nvPr userDrawn="1"/>
        </p:nvSpPr>
        <p:spPr>
          <a:xfrm rot="5400000">
            <a:off x="10196513" y="3413125"/>
            <a:ext cx="3995738" cy="4325937"/>
          </a:xfrm>
          <a:prstGeom prst="homePlate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025" dirty="0">
              <a:solidFill>
                <a:srgbClr val="FFFFFF"/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8E2C79-87A9-4D5A-9F23-E54D5D8BF8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09387" y="3879305"/>
            <a:ext cx="3585410" cy="3250385"/>
          </a:xfrm>
          <a:custGeom>
            <a:avLst/>
            <a:gdLst>
              <a:gd name="connsiteX0" fmla="*/ 0 w 1160109"/>
              <a:gd name="connsiteY0" fmla="*/ 0 h 1402276"/>
              <a:gd name="connsiteX1" fmla="*/ 1160109 w 1160109"/>
              <a:gd name="connsiteY1" fmla="*/ 0 h 1402276"/>
              <a:gd name="connsiteX2" fmla="*/ 1160109 w 1160109"/>
              <a:gd name="connsiteY2" fmla="*/ 834068 h 1402276"/>
              <a:gd name="connsiteX3" fmla="*/ 587015 w 1160109"/>
              <a:gd name="connsiteY3" fmla="*/ 1402276 h 1402276"/>
              <a:gd name="connsiteX4" fmla="*/ 0 w 1160109"/>
              <a:gd name="connsiteY4" fmla="*/ 834068 h 14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109" h="1402276">
                <a:moveTo>
                  <a:pt x="0" y="0"/>
                </a:moveTo>
                <a:lnTo>
                  <a:pt x="1160109" y="0"/>
                </a:lnTo>
                <a:lnTo>
                  <a:pt x="1160109" y="834068"/>
                </a:lnTo>
                <a:lnTo>
                  <a:pt x="587015" y="1402276"/>
                </a:lnTo>
                <a:lnTo>
                  <a:pt x="0" y="834068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AB9B4ED-8A17-4BC4-A4FB-2EE3C9F50D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401553" y="3890176"/>
            <a:ext cx="3585410" cy="3250385"/>
          </a:xfrm>
          <a:custGeom>
            <a:avLst/>
            <a:gdLst>
              <a:gd name="connsiteX0" fmla="*/ 0 w 1160109"/>
              <a:gd name="connsiteY0" fmla="*/ 0 h 1402276"/>
              <a:gd name="connsiteX1" fmla="*/ 1160109 w 1160109"/>
              <a:gd name="connsiteY1" fmla="*/ 0 h 1402276"/>
              <a:gd name="connsiteX2" fmla="*/ 1160109 w 1160109"/>
              <a:gd name="connsiteY2" fmla="*/ 834068 h 1402276"/>
              <a:gd name="connsiteX3" fmla="*/ 587015 w 1160109"/>
              <a:gd name="connsiteY3" fmla="*/ 1402276 h 1402276"/>
              <a:gd name="connsiteX4" fmla="*/ 0 w 1160109"/>
              <a:gd name="connsiteY4" fmla="*/ 834068 h 140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109" h="1402276">
                <a:moveTo>
                  <a:pt x="0" y="0"/>
                </a:moveTo>
                <a:lnTo>
                  <a:pt x="1160109" y="0"/>
                </a:lnTo>
                <a:lnTo>
                  <a:pt x="1160109" y="834068"/>
                </a:lnTo>
                <a:lnTo>
                  <a:pt x="587015" y="1402276"/>
                </a:lnTo>
                <a:lnTo>
                  <a:pt x="0" y="834068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009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306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A6678C-CCC1-03C3-42DD-1D198CB4D70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00530A0-56FB-473C-847A-64A776554A8D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15B2B-70D7-E641-8D48-568AD4E6B7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DE3E4-BB42-AD0E-F9FE-0C36623E94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0AFE4DF-B16E-43B2-91F3-8D7F2261E1E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3574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FF0D294-DF45-33F1-0221-12C6AEEDC6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202765-379B-745E-9CE7-EF3296C71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6F136-121B-4D71-AD70-DB90EEF37FDF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7B07335-F1BC-36FD-82D6-303FA64DC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140280-62ED-E7D4-6F98-E978466D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E4D93-993C-4480-8C67-6C3940D9A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4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AC44058-7ADB-E50C-B9CD-8B252CCBBE2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AC5E2C3-6A3F-BB28-F78D-33D31200F5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925" y="8194675"/>
            <a:ext cx="32559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947" y="816769"/>
            <a:ext cx="14553752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947" y="3007518"/>
            <a:ext cx="14553753" cy="65270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US" dirty="0" err="1"/>
              <a:t>leel</a:t>
            </a:r>
            <a:endParaRPr lang="en-US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62520A0-9721-97B6-9E9A-D7C7C980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9F0D2-48A1-46BC-8989-DFA99D5D7E8C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F72EAC-0017-6352-562B-DF79843D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802C37-CC9D-DBE9-934A-C3FAB52F8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E7042-D2B7-4EE8-A642-DEADC8A46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3704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5040-9349-EF40-CD89-4F469D718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81B5A-5243-4216-9B0F-161F2947F9F4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B5313-CB17-D980-BD63-14A4DDAC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AA261-4DF2-C7CC-7088-DA339D4D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8DB41-44E4-4326-90DD-2710239426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4044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6724380F-C329-162B-29AE-57B0B5C8C2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9063"/>
            <a:ext cx="2486025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6D4EE2A-1487-819D-F1A8-B692E69D51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413" y="8185150"/>
            <a:ext cx="32543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DD39C9C-11BD-8D7D-4303-16B5FA058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B1EB9-FE2C-4A53-88AE-D360094D1198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609F7DB-48CB-0AF5-9EFD-B54CD2E3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833A3F31-78EC-F9D0-7FC0-354D47B24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4DDF6-DBE4-49E3-AE7E-FE9B2BF718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2030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9F68B0-E31B-8687-94D7-1FB517DD22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20796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0376E3-9DC6-C810-D259-2313ABB76F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0" y="8167688"/>
            <a:ext cx="32559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E7A6053E-325D-D4AB-EEC0-473BA29DB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882ED-6FE2-4A6A-B928-6CE339CDACB6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A9BA2A1C-5623-0EED-3B56-AF818CBE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D7EA3C5-1937-87CC-CF7C-F4F36822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8994C-CF3D-41E7-9815-9BA1F4FCA4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75521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E23909C-7D92-643F-4B0A-CAA152165B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8288000" cy="1031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726" y="4509016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33FCC7E-9348-EAEB-84B1-9940D92A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2FA19-4180-4501-89DF-550D9BA3DD45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73605EE-E9DC-5A69-16AE-130E0D7E8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94A49F0-1D5C-DB67-9ABE-6AFD80EA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BC2CE-8B31-4DEF-AAD4-FD43AC2829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11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CB0703B-0BF8-6395-CCA5-7B996BFAF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3CD49-507C-4EDC-BBDE-9E69D43668A1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31C5C3-7EDE-E654-FA8A-561BFEF0F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058A0-A6EB-919B-A957-00F51AB72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93F26-1F14-4341-9D6B-D9017EC334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554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3ABB649-533B-9365-FE82-CB05128F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A207E-C19F-44F4-938E-3D27C33EEDA0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86E995-D0E0-DD30-C2F8-253BA32D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B247B3B-494F-DD0C-C206-7949D517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362E2F-12C6-4777-9915-D13E912645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4300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45F981E-4B04-B7DE-EF17-7491835AF5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-122238"/>
            <a:ext cx="2058987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549F848-82EA-15D1-0312-07007BDBC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00" y="8166100"/>
            <a:ext cx="32543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38220E5-953C-E490-74A3-0F631436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4210B-7C88-4A18-AC70-CD09333C9AE1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001BD5DC-16EE-A02C-A563-66E7D901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4A3FC1F-F9E4-BE99-AF68-D95C50090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8A8D0-C045-4C6E-B726-B961D9E34C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8700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E4A28C54-EA3C-E658-A0D3-0E6D984B3A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19063"/>
            <a:ext cx="1846262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4ACC10F-D344-CE8B-9BD1-89CF6403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26FB0-546F-436A-93CF-59B647C84569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6E86DB-7B8E-B155-39B5-B1A9E6DED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C3FA861-CB6C-B74E-3566-F4E69634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E853FE-D3A5-4A07-9E84-9008F861E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1483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23788-BB6A-2979-6909-C1CAC26B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7753B-4A52-4FB9-A515-DEDE8DA02C62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F675A-B55D-7A47-D494-DE86668B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7C458-4E66-8E82-C607-697BEE8DB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E55DD-BF07-4641-B28D-5C59B0F49C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001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327FB-ACDA-DA6E-4C9D-C00AC99F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A5997-AC1E-4AE6-823C-6B89E6CA5E37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1C682-309B-BBBA-15F1-1B216D61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37377-2647-074E-3C25-827226C8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9DF8F3-4BA2-436E-855A-F8DF36F918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773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9B9DFC9-C7B5-955C-1E9B-D6820CCFE2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B7304-BDB5-F272-53F3-05CAD0442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C45B8-17B2-47B6-BB97-0A57B93E9CF4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8B2911-2827-533D-830F-20A49C18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46AB1C-2B4C-E22F-F0F4-68FCCDE8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35F08A-C554-4422-81E6-C0E2228D51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8377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142622C5-B870-1200-5F07-C192066194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07" y="1734671"/>
            <a:ext cx="13399994" cy="17156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3617258"/>
            <a:ext cx="15659100" cy="5648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42C67B-3470-965D-8455-E3B3FE75D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248E-1588-40CD-AC94-CB87A6412410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B37E49-33DE-CEAB-447A-AA9F6785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414DC3-12E2-C5A0-7A7A-9D029E0F7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F6FC0-13E2-4437-9D55-EAC38EE8C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0377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4B0CC1E-D122-2E05-237D-5D0616E77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02FA4C-4E00-E888-9675-0BEFB6872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D7EFF-ABFC-4BE1-93CA-BBF8EE09F1C9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510836-A969-CDB0-5306-255949AA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739F7A-EA34-BF01-0964-DDF98A59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CD1B7-456B-45DE-88BA-D4B996C53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3471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AAA2DEC4-4315-114E-63CF-C98BC960EE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3061" y="547688"/>
            <a:ext cx="14299761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5318" y="2738438"/>
            <a:ext cx="7207623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1507" y="2738438"/>
            <a:ext cx="7221071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C2FD6F5-1484-BE75-7329-0CD74E28E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37D48-C575-4D6E-8BE7-1517005992CF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553F174-47F1-A5FE-2D28-F3DE0912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F208085-DBEE-BA2E-262D-FF8403C18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2F45C-ACDB-42FC-B6B4-0446AE709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9488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6F02DD-B078-ECC5-E9A4-4DFBD24E85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9448" y="547688"/>
            <a:ext cx="14733635" cy="1928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9448" y="2521745"/>
            <a:ext cx="6696915" cy="119843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99448" y="3757613"/>
            <a:ext cx="6696915" cy="5359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303186" y="2521745"/>
            <a:ext cx="6729896" cy="1198439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303186" y="3757613"/>
            <a:ext cx="6729896" cy="53594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6ACAE7D-D0F6-483D-CD38-DE8E2982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D7BFB-F51F-4FD7-9EEF-CE07B6157A08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096C571-8A40-80BF-7615-C9731B45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2026BADA-A7E4-442D-C79C-29FC16CB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EF357-63C4-42AF-BE70-7F4F3E781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15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34445D-5A81-E65E-3FE4-E5C49787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F7D1C-D30F-41F2-B526-F915DCEEF7A3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AFD90B-E9AF-DB64-9F7B-9455B4D5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27F2F8-1B16-6186-8C90-9094A10D9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CE486-D1EE-4AE5-BBBC-A6FC580AF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383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DEB0CE-CBE7-AFE3-665D-DDE81077E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05CA3-1E0D-469E-AA3D-9C2F4C125C39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0BF5F7-196A-6D62-CB36-1F4FAFFBF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83A354-BA14-6E88-CA13-CFCD9F0FA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215811-83C6-4BA2-8425-D18568199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673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95A9ABD-520F-492E-5C3F-689F05E55A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B86BAF3A-F624-5211-203D-E3F80057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17A84-31FB-453A-ACD9-4F834F3FAD01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6B17317-BC12-501A-60B4-C812B996E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1A0EAC3-4B08-0636-646A-260D8627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A52A7-D807-403E-B7C0-A47C983320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142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04871202-F643-20AD-2466-D8A453F082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084" y="77993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5093" y="1721223"/>
            <a:ext cx="8547989" cy="707035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4084" y="318023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D3E3CB8-37E6-2F6A-6D03-C39295C3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7DDE0-CEB6-4206-882F-C8E11F68DBC9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1B4624E-9A48-2992-3E47-C51757F6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7B3ECC5-6A32-2F3B-B4D8-BC7B91B7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6AD20-CE33-4BC7-A89B-9826963E86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7444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40351A25-AD2D-EA02-021E-5C70F5C404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5069" y="673893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848164" y="1546412"/>
            <a:ext cx="8184918" cy="7245164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5069" y="307419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2DA5769-13A6-C218-8751-B5EA17748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E28FD-61B9-41B1-B823-55793835BF21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28C0817-EE24-DD78-F72F-C880049AB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D551E48-F780-F96B-E15E-54070763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B1043-A04C-4210-9355-F9D5D02CCC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620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0D462-CFFB-EAAF-50A5-8F6EFC94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D270D-DC41-4C31-AC82-FD5EAB233508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FB623-7365-83D3-3D67-76B4F6B02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2390-CDB1-940E-1E9D-0B4CD8FA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9800E-ADB4-44FA-A635-B9B2FA836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888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60E35-BA5B-1E97-D191-A0A1E773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B0DE8-8BAB-4E14-ACFA-53F6CB8F85CA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24A8C-67F0-8C30-3001-2C396FBD7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55967-1151-23D8-7A9A-D3CB4ABA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6E6B7-943C-4FB3-B27D-43304F8483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4000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107A3A-78B7-D892-A7F5-568DDFDA1C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defTabSz="13716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7E16BFE-D4F3-45F8-B40F-98DE83D148C7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8EBBE9-3ADC-D977-A5B9-70A90BE3AF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13716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418E7-5F79-7D8E-64AE-1E70841F2B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1371600" eaLnBrk="1" hangingPunct="1">
              <a:defRPr/>
            </a:lvl1pPr>
          </a:lstStyle>
          <a:p>
            <a:fld id="{47CE7D66-29AC-45D7-A0EF-058A7C0A5BD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3543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6848FF-AF8D-1F84-6438-00623211FE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41343CC-41D4-465D-A457-FF5E8C932D77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143A6A-C583-F8E5-D52A-8C802059A2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6E965-6563-01DB-7A1B-8DB7724CC3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9F3860F-EB92-4BB1-B3D1-A692BF4E16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6031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5314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757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B96900-5238-CF1E-665F-3360697A1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9C818-106B-4F09-A01D-C2144A3F0B4B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73EA0B-0334-9E62-180E-A6616A8F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C27DEDE-5BEC-05A7-FF4F-3DEDF5C3B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FF223-72E6-49A8-B090-575F06717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340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9273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4682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88098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8293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7151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156012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47191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4856089-101F-4847-BFA2-75E0A73C7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4628" y="0"/>
            <a:ext cx="12473375" cy="4942506"/>
          </a:xfrm>
          <a:custGeom>
            <a:avLst/>
            <a:gdLst>
              <a:gd name="connsiteX0" fmla="*/ 0 w 6236687"/>
              <a:gd name="connsiteY0" fmla="*/ 0 h 3295004"/>
              <a:gd name="connsiteX1" fmla="*/ 3392188 w 6236687"/>
              <a:gd name="connsiteY1" fmla="*/ 738 h 3295004"/>
              <a:gd name="connsiteX2" fmla="*/ 6236687 w 6236687"/>
              <a:gd name="connsiteY2" fmla="*/ 11049 h 3295004"/>
              <a:gd name="connsiteX3" fmla="*/ 6229107 w 6236687"/>
              <a:gd name="connsiteY3" fmla="*/ 508235 h 3295004"/>
              <a:gd name="connsiteX4" fmla="*/ 3348373 w 6236687"/>
              <a:gd name="connsiteY4" fmla="*/ 3295004 h 3295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6687" h="3295004">
                <a:moveTo>
                  <a:pt x="0" y="0"/>
                </a:moveTo>
                <a:lnTo>
                  <a:pt x="3392188" y="738"/>
                </a:lnTo>
                <a:lnTo>
                  <a:pt x="6236687" y="11049"/>
                </a:lnTo>
                <a:lnTo>
                  <a:pt x="6229107" y="508235"/>
                </a:lnTo>
                <a:lnTo>
                  <a:pt x="3348373" y="3295004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310459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949ABF-59D2-13D4-18D1-4F1AAA47C79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FC64B46-EE27-4F35-B152-1234A002E3A3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B97BF9-E831-D063-700D-CE7F9D6CEC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4020C-C700-10BF-C216-54A92274E8E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DE7B1C7-046D-4B47-BC22-853869354E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84994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116DEC-9362-BA9B-E33A-48079BA0036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6FEA50D-0DD8-400A-836C-FB0BA53A667A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1B7200-43B5-AEE8-F000-E570D35C50F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52D08-F5AB-E8A9-50BF-40C584CF99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D297B0B-5540-4B3C-8B52-F06C90F1B1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03915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92590F-D8DE-1790-6033-C70B0D524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B758A-6358-461F-90EE-C008D8BA3AAE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4C7111-3B13-ECAC-F6FF-5E6C7ECD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868964-B6C9-ED8E-AD86-D2D33567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A4199-5DD8-4CDC-8DCC-0553A3FD8B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2012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5A886-CB38-959E-AFF0-18D57E3BB9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2445B06-C1B9-4C8C-970E-73DED7EBED88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034A5D-276E-FD37-C950-4B6078DFBB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60444-AB08-88D4-748F-C8F82C2802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BFC264B-A266-4FCC-A714-D8C7C43539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3625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B44AC7-6E11-DBF7-17EA-6B17E5B2BAC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726566A-2732-43E3-BA10-55842321A321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57ED7D-6BA8-913C-94D5-835F5B9E8BE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184C3-D243-6FEC-72B6-A2F6C6165FB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4521D44-A057-4DBC-9AB8-A6856D3301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72132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5C211E-9945-86BA-D99C-6986E04A65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EE3141F-A7F6-4D8F-AD9E-5166A5DD6574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2D45BA-DCC3-FFB7-057C-3D2A35A895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0BFE5-988B-2F52-B8CE-503766A182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6B71216-9173-44C8-9B66-698443B71C9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190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8">
            <a:extLst>
              <a:ext uri="{FF2B5EF4-FFF2-40B4-BE49-F238E27FC236}">
                <a16:creationId xmlns:a16="http://schemas.microsoft.com/office/drawing/2014/main" id="{8E9D6CE0-B2E5-4228-8882-6F22F77F52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96550" y="0"/>
            <a:ext cx="10091450" cy="10353102"/>
          </a:xfrm>
          <a:custGeom>
            <a:avLst/>
            <a:gdLst>
              <a:gd name="connsiteX0" fmla="*/ 0 w 5752336"/>
              <a:gd name="connsiteY0" fmla="*/ 0 h 6858000"/>
              <a:gd name="connsiteX1" fmla="*/ 5752336 w 5752336"/>
              <a:gd name="connsiteY1" fmla="*/ 0 h 6858000"/>
              <a:gd name="connsiteX2" fmla="*/ 5752336 w 5752336"/>
              <a:gd name="connsiteY2" fmla="*/ 6858000 h 6858000"/>
              <a:gd name="connsiteX3" fmla="*/ 0 w 5752336"/>
              <a:gd name="connsiteY3" fmla="*/ 6858000 h 6858000"/>
              <a:gd name="connsiteX4" fmla="*/ 3775752 w 5752336"/>
              <a:gd name="connsiteY4" fmla="*/ 3371273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50759 w 7527343"/>
              <a:gd name="connsiteY4" fmla="*/ 3371273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858000"/>
              <a:gd name="connsiteX1" fmla="*/ 7527343 w 7527343"/>
              <a:gd name="connsiteY1" fmla="*/ 0 h 6858000"/>
              <a:gd name="connsiteX2" fmla="*/ 7527343 w 7527343"/>
              <a:gd name="connsiteY2" fmla="*/ 6858000 h 6858000"/>
              <a:gd name="connsiteX3" fmla="*/ 1775007 w 7527343"/>
              <a:gd name="connsiteY3" fmla="*/ 6858000 h 6858000"/>
              <a:gd name="connsiteX4" fmla="*/ 5534323 w 7527343"/>
              <a:gd name="connsiteY4" fmla="*/ 3470425 h 6858000"/>
              <a:gd name="connsiteX5" fmla="*/ 0 w 7527343"/>
              <a:gd name="connsiteY5" fmla="*/ 0 h 6858000"/>
              <a:gd name="connsiteX0" fmla="*/ 0 w 7527343"/>
              <a:gd name="connsiteY0" fmla="*/ 0 h 6924102"/>
              <a:gd name="connsiteX1" fmla="*/ 7527343 w 7527343"/>
              <a:gd name="connsiteY1" fmla="*/ 0 h 6924102"/>
              <a:gd name="connsiteX2" fmla="*/ 7527343 w 7527343"/>
              <a:gd name="connsiteY2" fmla="*/ 6858000 h 6924102"/>
              <a:gd name="connsiteX3" fmla="*/ 739588 w 7527343"/>
              <a:gd name="connsiteY3" fmla="*/ 6924102 h 6924102"/>
              <a:gd name="connsiteX4" fmla="*/ 5534323 w 7527343"/>
              <a:gd name="connsiteY4" fmla="*/ 3470425 h 6924102"/>
              <a:gd name="connsiteX5" fmla="*/ 0 w 7527343"/>
              <a:gd name="connsiteY5" fmla="*/ 0 h 6924102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  <a:gd name="connsiteX0" fmla="*/ 0 w 7527343"/>
              <a:gd name="connsiteY0" fmla="*/ 0 h 6902068"/>
              <a:gd name="connsiteX1" fmla="*/ 7527343 w 7527343"/>
              <a:gd name="connsiteY1" fmla="*/ 0 h 6902068"/>
              <a:gd name="connsiteX2" fmla="*/ 7527343 w 7527343"/>
              <a:gd name="connsiteY2" fmla="*/ 6858000 h 6902068"/>
              <a:gd name="connsiteX3" fmla="*/ 739588 w 7527343"/>
              <a:gd name="connsiteY3" fmla="*/ 6902068 h 6902068"/>
              <a:gd name="connsiteX4" fmla="*/ 5534323 w 7527343"/>
              <a:gd name="connsiteY4" fmla="*/ 3470425 h 6902068"/>
              <a:gd name="connsiteX5" fmla="*/ 0 w 7527343"/>
              <a:gd name="connsiteY5" fmla="*/ 0 h 6902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27343" h="6902068">
                <a:moveTo>
                  <a:pt x="0" y="0"/>
                </a:moveTo>
                <a:lnTo>
                  <a:pt x="7527343" y="0"/>
                </a:lnTo>
                <a:lnTo>
                  <a:pt x="7527343" y="6858000"/>
                </a:lnTo>
                <a:lnTo>
                  <a:pt x="739588" y="6902068"/>
                </a:lnTo>
                <a:lnTo>
                  <a:pt x="5534323" y="3470425"/>
                </a:lnTo>
                <a:cubicBezTo>
                  <a:pt x="2767161" y="1735212"/>
                  <a:pt x="2775379" y="1685636"/>
                  <a:pt x="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5821C3-3A5E-28B5-3B2F-28AE4C048E3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E909D1D-A8D1-4B3C-80A0-8641A9091D04}" type="datetimeFigureOut">
              <a:rPr lang="en-GB"/>
              <a:pPr>
                <a:defRPr/>
              </a:pPr>
              <a:t>04/09/2025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21D2DB-246A-D833-2DCE-39ED985D26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D067C-1D7E-C2E8-4221-A980BF821F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5CDA8D7-02A5-4106-8BC4-3AE8B63229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109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2E081A-CDED-B7E1-8234-58E2FF0E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F32AE-D4CA-4629-A6E3-EE7A841F957B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22309F-B2ED-2175-B9CD-2F9E742F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BE9900-CF64-5F30-0B51-F84B2AF9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A279EB-0F19-4555-AAA3-55C6B69046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8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774494C-CBE6-461D-B030-2402CE02CA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6CACE4-F6A9-0EC4-CDD2-717964D7F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32D71-21CD-40D3-A3AE-23AE19DBF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C6CF42-8983-4E5C-A82D-7CBDBE25BCCB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C47A4-ACC0-4580-85D6-617A143E4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88FCE-1292-420C-943C-353E6D402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4BEC598-1828-4B99-A839-DB85425BD09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2BE83307-96B9-C6EF-D7D4-9D37A8256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D248250-4D50-9DD2-8775-D6A9E77D19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64B79-9B33-15D0-5991-72124FC8D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C2927A-B8A1-4DF9-A534-C07BB8FB0299}" type="datetimeFigureOut">
              <a:rPr lang="en-US"/>
              <a:pPr>
                <a:defRPr/>
              </a:pPr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DBE5F-A487-013E-641E-96A4BD045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F4AEC-1FA6-EEF2-D2DC-46A515A60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767676"/>
                </a:solidFill>
                <a:latin typeface="Aptos" panose="020B0004020202020204" pitchFamily="34" charset="0"/>
              </a:defRPr>
            </a:lvl1pPr>
          </a:lstStyle>
          <a:p>
            <a:fld id="{F3E10E16-CBAA-4324-A7D8-A87A695D589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2pPr>
      <a:lvl3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3pPr>
      <a:lvl4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4pPr>
      <a:lvl5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Aptos Display"/>
        </a:defRPr>
      </a:lvl9pPr>
    </p:titleStyle>
    <p:bodyStyle>
      <a:lvl1pPr marL="342900" indent="-342900" algn="l" defTabSz="1371600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157D15F0-40E4-524F-66E0-FF0022641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F22C8561-AC68-82E7-86D3-786FB2D6B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75EE3-26CE-4021-BC54-09D1C4076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9EFEA62-F224-41CE-9327-462FAA7ACB94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0ABD8-1115-4CC5-B877-3F56F8176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D4003-BCC8-4E2E-BEB4-066CE08E8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655B8F57-EF6D-4AF3-B623-0ACF19577DB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38" r:id="rId12"/>
    <p:sldLayoutId id="2147484039" r:id="rId13"/>
    <p:sldLayoutId id="2147484040" r:id="rId14"/>
    <p:sldLayoutId id="2147484041" r:id="rId15"/>
    <p:sldLayoutId id="2147484042" r:id="rId16"/>
    <p:sldLayoutId id="2147484071" r:id="rId17"/>
    <p:sldLayoutId id="2147484072" r:id="rId18"/>
    <p:sldLayoutId id="2147484073" r:id="rId19"/>
    <p:sldLayoutId id="2147484074" r:id="rId20"/>
    <p:sldLayoutId id="2147484075" r:id="rId21"/>
  </p:sldLayoutIdLst>
  <p:txStyles>
    <p:titleStyle>
      <a:lvl1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70BE8FC-9E5B-6D0F-D6B0-AC2EC47820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86919912-87C2-E01D-3AA5-EC7CE359D7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70E4-2A51-2C8D-CFB9-5EF18C792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7549D6B-2D5C-4459-B7DE-0ABC87DBA703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C0E3A-8776-6D44-395E-E795DEC52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dirty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04586-B2CE-080F-B1B9-6D2AE72C7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E1351AA8-8270-44F5-A456-B48951222F3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43" r:id="rId3"/>
    <p:sldLayoutId id="2147484078" r:id="rId4"/>
    <p:sldLayoutId id="2147484079" r:id="rId5"/>
    <p:sldLayoutId id="2147484080" r:id="rId6"/>
    <p:sldLayoutId id="2147484044" r:id="rId7"/>
    <p:sldLayoutId id="2147484081" r:id="rId8"/>
    <p:sldLayoutId id="2147484082" r:id="rId9"/>
    <p:sldLayoutId id="2147484045" r:id="rId10"/>
    <p:sldLayoutId id="2147484046" r:id="rId11"/>
  </p:sldLayoutIdLst>
  <p:txStyles>
    <p:titleStyle>
      <a:lvl1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F9F8D6B-8290-64BC-D812-BA3AAEEEED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4551F803-439E-23AF-27A1-6C7FDFA64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20A43-CF85-3320-38DE-20FFD567F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EEB8A2-CCA7-4CB6-BD54-EE60EF9443E2}" type="datetimeFigureOut">
              <a:rPr lang="en-US"/>
              <a:pPr>
                <a:defRPr/>
              </a:pPr>
              <a:t>9/4/2025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562DB-20B3-27A7-98CB-3A70D1BF7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DBB36-595B-F387-AE70-48B75D9BB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898989"/>
                </a:solidFill>
              </a:defRPr>
            </a:lvl1pPr>
          </a:lstStyle>
          <a:p>
            <a:fld id="{D1EC502C-EEB6-4D84-BC12-5A9AC99ADAF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47" r:id="rId6"/>
    <p:sldLayoutId id="2147484088" r:id="rId7"/>
    <p:sldLayoutId id="2147484089" r:id="rId8"/>
    <p:sldLayoutId id="2147484090" r:id="rId9"/>
    <p:sldLayoutId id="2147484048" r:id="rId10"/>
    <p:sldLayoutId id="2147484049" r:id="rId11"/>
    <p:sldLayoutId id="2147484091" r:id="rId12"/>
    <p:sldLayoutId id="2147484092" r:id="rId13"/>
    <p:sldLayoutId id="2147484093" r:id="rId14"/>
    <p:sldLayoutId id="2147484094" r:id="rId15"/>
    <p:sldLayoutId id="2147484095" r:id="rId16"/>
    <p:sldLayoutId id="2147484096" r:id="rId17"/>
    <p:sldLayoutId id="2147484097" r:id="rId18"/>
    <p:sldLayoutId id="2147484098" r:id="rId19"/>
    <p:sldLayoutId id="2147484099" r:id="rId20"/>
    <p:sldLayoutId id="2147484100" r:id="rId21"/>
    <p:sldLayoutId id="2147484101" r:id="rId22"/>
    <p:sldLayoutId id="2147484102" r:id="rId23"/>
    <p:sldLayoutId id="2147484103" r:id="rId24"/>
    <p:sldLayoutId id="2147484104" r:id="rId25"/>
    <p:sldLayoutId id="2147484105" r:id="rId26"/>
    <p:sldLayoutId id="2147484106" r:id="rId27"/>
    <p:sldLayoutId id="2147484107" r:id="rId28"/>
    <p:sldLayoutId id="2147484108" r:id="rId29"/>
  </p:sldLayoutIdLst>
  <p:txStyles>
    <p:titleStyle>
      <a:lvl1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defTabSz="1371600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jpeg"/><Relationship Id="rId7" Type="http://schemas.openxmlformats.org/officeDocument/2006/relationships/image" Target="../media/image20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4.jpeg"/><Relationship Id="rId7" Type="http://schemas.openxmlformats.org/officeDocument/2006/relationships/image" Target="../media/image20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tminnis\OneDrive%20-%20Virginia%20State%20University\Desktop\Back%20up%2010.15.24\Documents\Provost\40682-medcertsvirginiastate-hero-doc-90-1080p-16x9-9575826489-v1_0.mp4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openxmlformats.org/officeDocument/2006/relationships/image" Target="../media/image36.png"/><Relationship Id="rId4" Type="http://schemas.openxmlformats.org/officeDocument/2006/relationships/image" Target="../media/image34.jpe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43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4.jpeg"/><Relationship Id="rId7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jpeg"/><Relationship Id="rId7" Type="http://schemas.openxmlformats.org/officeDocument/2006/relationships/image" Target="../media/image1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9.png"/><Relationship Id="rId7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1.png"/><Relationship Id="rId10" Type="http://schemas.openxmlformats.org/officeDocument/2006/relationships/image" Target="../media/image31.jpeg"/><Relationship Id="rId4" Type="http://schemas.openxmlformats.org/officeDocument/2006/relationships/image" Target="../media/image20.pn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3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38.jpe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reeform 2">
            <a:extLst>
              <a:ext uri="{FF2B5EF4-FFF2-40B4-BE49-F238E27FC236}">
                <a16:creationId xmlns:a16="http://schemas.microsoft.com/office/drawing/2014/main" id="{CD70707C-16CA-9334-38A0-9471CE09908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7" name="Freeform 3">
            <a:extLst>
              <a:ext uri="{FF2B5EF4-FFF2-40B4-BE49-F238E27FC236}">
                <a16:creationId xmlns:a16="http://schemas.microsoft.com/office/drawing/2014/main" id="{0CE89157-E30C-9FCB-2189-62E4BD74ACC3}"/>
              </a:ext>
            </a:extLst>
          </p:cNvPr>
          <p:cNvSpPr>
            <a:spLocks/>
          </p:cNvSpPr>
          <p:nvPr/>
        </p:nvSpPr>
        <p:spPr bwMode="auto">
          <a:xfrm>
            <a:off x="8966200" y="4395788"/>
            <a:ext cx="3859213" cy="3343275"/>
          </a:xfrm>
          <a:custGeom>
            <a:avLst/>
            <a:gdLst>
              <a:gd name="T0" fmla="*/ 0 w 3859024"/>
              <a:gd name="T1" fmla="*/ 0 h 3342880"/>
              <a:gd name="T2" fmla="*/ 3859214 w 3859024"/>
              <a:gd name="T3" fmla="*/ 0 h 3342880"/>
              <a:gd name="T4" fmla="*/ 3859214 w 3859024"/>
              <a:gd name="T5" fmla="*/ 3343274 h 3342880"/>
              <a:gd name="T6" fmla="*/ 0 w 3859024"/>
              <a:gd name="T7" fmla="*/ 3343274 h 3342880"/>
              <a:gd name="T8" fmla="*/ 0 w 3859024"/>
              <a:gd name="T9" fmla="*/ 0 h 33428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59024" h="3342880">
                <a:moveTo>
                  <a:pt x="0" y="0"/>
                </a:moveTo>
                <a:lnTo>
                  <a:pt x="3859025" y="0"/>
                </a:lnTo>
                <a:lnTo>
                  <a:pt x="3859025" y="3342879"/>
                </a:lnTo>
                <a:lnTo>
                  <a:pt x="0" y="334287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5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588" name="Group 4">
            <a:extLst>
              <a:ext uri="{FF2B5EF4-FFF2-40B4-BE49-F238E27FC236}">
                <a16:creationId xmlns:a16="http://schemas.microsoft.com/office/drawing/2014/main" id="{C15BA057-A217-B60E-8838-4C3D87BD2EA3}"/>
              </a:ext>
            </a:extLst>
          </p:cNvPr>
          <p:cNvGrpSpPr>
            <a:grpSpLocks/>
          </p:cNvGrpSpPr>
          <p:nvPr/>
        </p:nvGrpSpPr>
        <p:grpSpPr bwMode="auto">
          <a:xfrm>
            <a:off x="9906000" y="1892300"/>
            <a:ext cx="10056813" cy="8758238"/>
            <a:chOff x="0" y="0"/>
            <a:chExt cx="802162" cy="698500"/>
          </a:xfrm>
        </p:grpSpPr>
        <p:sp>
          <p:nvSpPr>
            <p:cNvPr id="67630" name="Freeform 5">
              <a:extLst>
                <a:ext uri="{FF2B5EF4-FFF2-40B4-BE49-F238E27FC236}">
                  <a16:creationId xmlns:a16="http://schemas.microsoft.com/office/drawing/2014/main" id="{0A78152C-D556-AF6F-FD8F-20D86A49F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5" y="0"/>
              <a:ext cx="792111" cy="698500"/>
            </a:xfrm>
            <a:custGeom>
              <a:avLst/>
              <a:gdLst>
                <a:gd name="T0" fmla="*/ 783976 w 792111"/>
                <a:gd name="T1" fmla="*/ 371870 h 698500"/>
                <a:gd name="T2" fmla="*/ 607098 w 792111"/>
                <a:gd name="T3" fmla="*/ 675880 h 698500"/>
                <a:gd name="T4" fmla="*/ 567767 w 792111"/>
                <a:gd name="T5" fmla="*/ 698500 h 698500"/>
                <a:gd name="T6" fmla="*/ 224345 w 792111"/>
                <a:gd name="T7" fmla="*/ 698500 h 698500"/>
                <a:gd name="T8" fmla="*/ 185014 w 792111"/>
                <a:gd name="T9" fmla="*/ 675880 h 698500"/>
                <a:gd name="T10" fmla="*/ 8136 w 792111"/>
                <a:gd name="T11" fmla="*/ 371870 h 698500"/>
                <a:gd name="T12" fmla="*/ 8136 w 792111"/>
                <a:gd name="T13" fmla="*/ 326630 h 698500"/>
                <a:gd name="T14" fmla="*/ 185014 w 792111"/>
                <a:gd name="T15" fmla="*/ 22620 h 698500"/>
                <a:gd name="T16" fmla="*/ 224345 w 792111"/>
                <a:gd name="T17" fmla="*/ 0 h 698500"/>
                <a:gd name="T18" fmla="*/ 567767 w 792111"/>
                <a:gd name="T19" fmla="*/ 0 h 698500"/>
                <a:gd name="T20" fmla="*/ 607098 w 792111"/>
                <a:gd name="T21" fmla="*/ 22620 h 698500"/>
                <a:gd name="T22" fmla="*/ 783976 w 792111"/>
                <a:gd name="T23" fmla="*/ 326630 h 698500"/>
                <a:gd name="T24" fmla="*/ 783976 w 792111"/>
                <a:gd name="T25" fmla="*/ 371870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2111" h="698500">
                  <a:moveTo>
                    <a:pt x="783976" y="371870"/>
                  </a:moveTo>
                  <a:lnTo>
                    <a:pt x="607098" y="675880"/>
                  </a:lnTo>
                  <a:cubicBezTo>
                    <a:pt x="598950" y="689884"/>
                    <a:pt x="583969" y="698500"/>
                    <a:pt x="567767" y="698500"/>
                  </a:cubicBezTo>
                  <a:lnTo>
                    <a:pt x="224345" y="698500"/>
                  </a:lnTo>
                  <a:cubicBezTo>
                    <a:pt x="208143" y="698500"/>
                    <a:pt x="193162" y="689884"/>
                    <a:pt x="185014" y="675880"/>
                  </a:cubicBezTo>
                  <a:lnTo>
                    <a:pt x="8136" y="371870"/>
                  </a:lnTo>
                  <a:cubicBezTo>
                    <a:pt x="0" y="357887"/>
                    <a:pt x="0" y="340613"/>
                    <a:pt x="8136" y="326630"/>
                  </a:cubicBezTo>
                  <a:lnTo>
                    <a:pt x="185014" y="22620"/>
                  </a:lnTo>
                  <a:cubicBezTo>
                    <a:pt x="193162" y="8616"/>
                    <a:pt x="208143" y="0"/>
                    <a:pt x="224345" y="0"/>
                  </a:cubicBezTo>
                  <a:lnTo>
                    <a:pt x="567767" y="0"/>
                  </a:lnTo>
                  <a:cubicBezTo>
                    <a:pt x="583969" y="0"/>
                    <a:pt x="598950" y="8616"/>
                    <a:pt x="607098" y="22620"/>
                  </a:cubicBezTo>
                  <a:lnTo>
                    <a:pt x="783976" y="326630"/>
                  </a:lnTo>
                  <a:cubicBezTo>
                    <a:pt x="792112" y="340613"/>
                    <a:pt x="792112" y="357887"/>
                    <a:pt x="783976" y="37187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31" name="TextBox 6">
              <a:extLst>
                <a:ext uri="{FF2B5EF4-FFF2-40B4-BE49-F238E27FC236}">
                  <a16:creationId xmlns:a16="http://schemas.microsoft.com/office/drawing/2014/main" id="{46566245-CABC-E3C8-7306-E90C790E61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73562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/>
            </a:p>
          </p:txBody>
        </p:sp>
      </p:grpSp>
      <p:grpSp>
        <p:nvGrpSpPr>
          <p:cNvPr id="67589" name="Group 7">
            <a:extLst>
              <a:ext uri="{FF2B5EF4-FFF2-40B4-BE49-F238E27FC236}">
                <a16:creationId xmlns:a16="http://schemas.microsoft.com/office/drawing/2014/main" id="{1A10EAA0-BCD4-114B-D5CD-D18248EA0441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-3297238"/>
            <a:ext cx="8555037" cy="4687888"/>
            <a:chOff x="0" y="0"/>
            <a:chExt cx="999749" cy="547840"/>
          </a:xfrm>
        </p:grpSpPr>
        <p:sp>
          <p:nvSpPr>
            <p:cNvPr id="67628" name="Freeform 8">
              <a:extLst>
                <a:ext uri="{FF2B5EF4-FFF2-40B4-BE49-F238E27FC236}">
                  <a16:creationId xmlns:a16="http://schemas.microsoft.com/office/drawing/2014/main" id="{EE9E8DE6-F17B-AA1A-CCEB-8137F53A5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" y="0"/>
              <a:ext cx="993180" cy="547840"/>
            </a:xfrm>
            <a:custGeom>
              <a:avLst/>
              <a:gdLst>
                <a:gd name="T0" fmla="*/ 988377 w 993180"/>
                <a:gd name="T1" fmla="*/ 284822 h 547840"/>
                <a:gd name="T2" fmla="*/ 801352 w 993180"/>
                <a:gd name="T3" fmla="*/ 536938 h 547840"/>
                <a:gd name="T4" fmla="*/ 779690 w 993180"/>
                <a:gd name="T5" fmla="*/ 547840 h 547840"/>
                <a:gd name="T6" fmla="*/ 213490 w 993180"/>
                <a:gd name="T7" fmla="*/ 547840 h 547840"/>
                <a:gd name="T8" fmla="*/ 191829 w 993180"/>
                <a:gd name="T9" fmla="*/ 536938 h 547840"/>
                <a:gd name="T10" fmla="*/ 4803 w 993180"/>
                <a:gd name="T11" fmla="*/ 284822 h 547840"/>
                <a:gd name="T12" fmla="*/ 4803 w 993180"/>
                <a:gd name="T13" fmla="*/ 263018 h 547840"/>
                <a:gd name="T14" fmla="*/ 191829 w 993180"/>
                <a:gd name="T15" fmla="*/ 10902 h 547840"/>
                <a:gd name="T16" fmla="*/ 213490 w 993180"/>
                <a:gd name="T17" fmla="*/ 0 h 547840"/>
                <a:gd name="T18" fmla="*/ 779690 w 993180"/>
                <a:gd name="T19" fmla="*/ 0 h 547840"/>
                <a:gd name="T20" fmla="*/ 801352 w 993180"/>
                <a:gd name="T21" fmla="*/ 10902 h 547840"/>
                <a:gd name="T22" fmla="*/ 988377 w 993180"/>
                <a:gd name="T23" fmla="*/ 263018 h 547840"/>
                <a:gd name="T24" fmla="*/ 988377 w 993180"/>
                <a:gd name="T25" fmla="*/ 284822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9" name="TextBox 9">
              <a:extLst>
                <a:ext uri="{FF2B5EF4-FFF2-40B4-BE49-F238E27FC236}">
                  <a16:creationId xmlns:a16="http://schemas.microsoft.com/office/drawing/2014/main" id="{C7210F7A-A2E4-C088-8D3D-78A384CAB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771149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/>
            </a:p>
          </p:txBody>
        </p:sp>
      </p:grpSp>
      <p:grpSp>
        <p:nvGrpSpPr>
          <p:cNvPr id="67590" name="Group 10">
            <a:extLst>
              <a:ext uri="{FF2B5EF4-FFF2-40B4-BE49-F238E27FC236}">
                <a16:creationId xmlns:a16="http://schemas.microsoft.com/office/drawing/2014/main" id="{0E9465C9-194D-6588-AC8F-2A90CBEF8340}"/>
              </a:ext>
            </a:extLst>
          </p:cNvPr>
          <p:cNvGrpSpPr>
            <a:grpSpLocks/>
          </p:cNvGrpSpPr>
          <p:nvPr/>
        </p:nvGrpSpPr>
        <p:grpSpPr bwMode="auto">
          <a:xfrm>
            <a:off x="-3051175" y="6913563"/>
            <a:ext cx="8556625" cy="4689475"/>
            <a:chOff x="0" y="0"/>
            <a:chExt cx="999749" cy="547840"/>
          </a:xfrm>
        </p:grpSpPr>
        <p:sp>
          <p:nvSpPr>
            <p:cNvPr id="67626" name="Freeform 11">
              <a:extLst>
                <a:ext uri="{FF2B5EF4-FFF2-40B4-BE49-F238E27FC236}">
                  <a16:creationId xmlns:a16="http://schemas.microsoft.com/office/drawing/2014/main" id="{3FC87580-22D4-85A7-0B16-2B19540C7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" y="0"/>
              <a:ext cx="993180" cy="547840"/>
            </a:xfrm>
            <a:custGeom>
              <a:avLst/>
              <a:gdLst>
                <a:gd name="T0" fmla="*/ 988377 w 993180"/>
                <a:gd name="T1" fmla="*/ 284822 h 547840"/>
                <a:gd name="T2" fmla="*/ 801352 w 993180"/>
                <a:gd name="T3" fmla="*/ 536938 h 547840"/>
                <a:gd name="T4" fmla="*/ 779690 w 993180"/>
                <a:gd name="T5" fmla="*/ 547840 h 547840"/>
                <a:gd name="T6" fmla="*/ 213490 w 993180"/>
                <a:gd name="T7" fmla="*/ 547840 h 547840"/>
                <a:gd name="T8" fmla="*/ 191829 w 993180"/>
                <a:gd name="T9" fmla="*/ 536938 h 547840"/>
                <a:gd name="T10" fmla="*/ 4803 w 993180"/>
                <a:gd name="T11" fmla="*/ 284822 h 547840"/>
                <a:gd name="T12" fmla="*/ 4803 w 993180"/>
                <a:gd name="T13" fmla="*/ 263018 h 547840"/>
                <a:gd name="T14" fmla="*/ 191829 w 993180"/>
                <a:gd name="T15" fmla="*/ 10902 h 547840"/>
                <a:gd name="T16" fmla="*/ 213490 w 993180"/>
                <a:gd name="T17" fmla="*/ 0 h 547840"/>
                <a:gd name="T18" fmla="*/ 779690 w 993180"/>
                <a:gd name="T19" fmla="*/ 0 h 547840"/>
                <a:gd name="T20" fmla="*/ 801352 w 993180"/>
                <a:gd name="T21" fmla="*/ 10902 h 547840"/>
                <a:gd name="T22" fmla="*/ 988377 w 993180"/>
                <a:gd name="T23" fmla="*/ 263018 h 547840"/>
                <a:gd name="T24" fmla="*/ 988377 w 993180"/>
                <a:gd name="T25" fmla="*/ 284822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7" name="TextBox 12">
              <a:extLst>
                <a:ext uri="{FF2B5EF4-FFF2-40B4-BE49-F238E27FC236}">
                  <a16:creationId xmlns:a16="http://schemas.microsoft.com/office/drawing/2014/main" id="{FE8BFB18-D119-0768-951A-953E31782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771149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/>
            </a:p>
          </p:txBody>
        </p:sp>
      </p:grpSp>
      <p:grpSp>
        <p:nvGrpSpPr>
          <p:cNvPr id="67591" name="Group 13">
            <a:extLst>
              <a:ext uri="{FF2B5EF4-FFF2-40B4-BE49-F238E27FC236}">
                <a16:creationId xmlns:a16="http://schemas.microsoft.com/office/drawing/2014/main" id="{E6B173E7-6D68-9FC7-D9BF-FF9BF2A79C0E}"/>
              </a:ext>
            </a:extLst>
          </p:cNvPr>
          <p:cNvGrpSpPr>
            <a:grpSpLocks/>
          </p:cNvGrpSpPr>
          <p:nvPr/>
        </p:nvGrpSpPr>
        <p:grpSpPr bwMode="auto">
          <a:xfrm>
            <a:off x="10775950" y="-825500"/>
            <a:ext cx="10621963" cy="9024938"/>
            <a:chOff x="0" y="0"/>
            <a:chExt cx="822075" cy="698500"/>
          </a:xfrm>
        </p:grpSpPr>
        <p:sp>
          <p:nvSpPr>
            <p:cNvPr id="67624" name="Freeform 14">
              <a:extLst>
                <a:ext uri="{FF2B5EF4-FFF2-40B4-BE49-F238E27FC236}">
                  <a16:creationId xmlns:a16="http://schemas.microsoft.com/office/drawing/2014/main" id="{E30A9610-81D3-0878-512F-3FCDC275C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8" y="0"/>
              <a:ext cx="812558" cy="698500"/>
            </a:xfrm>
            <a:custGeom>
              <a:avLst/>
              <a:gdLst>
                <a:gd name="T0" fmla="*/ 804856 w 812558"/>
                <a:gd name="T1" fmla="*/ 370668 h 698500"/>
                <a:gd name="T2" fmla="*/ 626578 w 812558"/>
                <a:gd name="T3" fmla="*/ 677082 h 698500"/>
                <a:gd name="T4" fmla="*/ 589338 w 812558"/>
                <a:gd name="T5" fmla="*/ 698500 h 698500"/>
                <a:gd name="T6" fmla="*/ 223221 w 812558"/>
                <a:gd name="T7" fmla="*/ 698500 h 698500"/>
                <a:gd name="T8" fmla="*/ 185981 w 812558"/>
                <a:gd name="T9" fmla="*/ 677082 h 698500"/>
                <a:gd name="T10" fmla="*/ 7703 w 812558"/>
                <a:gd name="T11" fmla="*/ 370668 h 698500"/>
                <a:gd name="T12" fmla="*/ 7703 w 812558"/>
                <a:gd name="T13" fmla="*/ 327832 h 698500"/>
                <a:gd name="T14" fmla="*/ 185981 w 812558"/>
                <a:gd name="T15" fmla="*/ 21418 h 698500"/>
                <a:gd name="T16" fmla="*/ 223221 w 812558"/>
                <a:gd name="T17" fmla="*/ 0 h 698500"/>
                <a:gd name="T18" fmla="*/ 589338 w 812558"/>
                <a:gd name="T19" fmla="*/ 0 h 698500"/>
                <a:gd name="T20" fmla="*/ 626578 w 812558"/>
                <a:gd name="T21" fmla="*/ 21418 h 698500"/>
                <a:gd name="T22" fmla="*/ 804856 w 812558"/>
                <a:gd name="T23" fmla="*/ 327832 h 698500"/>
                <a:gd name="T24" fmla="*/ 804856 w 812558"/>
                <a:gd name="T25" fmla="*/ 370668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12558" h="698500">
                  <a:moveTo>
                    <a:pt x="804856" y="370668"/>
                  </a:moveTo>
                  <a:lnTo>
                    <a:pt x="626578" y="677082"/>
                  </a:lnTo>
                  <a:cubicBezTo>
                    <a:pt x="618863" y="690342"/>
                    <a:pt x="604679" y="698500"/>
                    <a:pt x="589338" y="698500"/>
                  </a:cubicBezTo>
                  <a:lnTo>
                    <a:pt x="223221" y="698500"/>
                  </a:lnTo>
                  <a:cubicBezTo>
                    <a:pt x="207880" y="698500"/>
                    <a:pt x="193696" y="690342"/>
                    <a:pt x="185981" y="677082"/>
                  </a:cubicBezTo>
                  <a:lnTo>
                    <a:pt x="7703" y="370668"/>
                  </a:lnTo>
                  <a:cubicBezTo>
                    <a:pt x="0" y="357428"/>
                    <a:pt x="0" y="341072"/>
                    <a:pt x="7703" y="327832"/>
                  </a:cubicBezTo>
                  <a:lnTo>
                    <a:pt x="185981" y="21418"/>
                  </a:lnTo>
                  <a:cubicBezTo>
                    <a:pt x="193696" y="8158"/>
                    <a:pt x="207880" y="0"/>
                    <a:pt x="223221" y="0"/>
                  </a:cubicBezTo>
                  <a:lnTo>
                    <a:pt x="589338" y="0"/>
                  </a:lnTo>
                  <a:cubicBezTo>
                    <a:pt x="604679" y="0"/>
                    <a:pt x="618863" y="8158"/>
                    <a:pt x="626578" y="21418"/>
                  </a:cubicBezTo>
                  <a:lnTo>
                    <a:pt x="804856" y="327832"/>
                  </a:lnTo>
                  <a:cubicBezTo>
                    <a:pt x="812559" y="341072"/>
                    <a:pt x="812559" y="357428"/>
                    <a:pt x="804856" y="370668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5" name="TextBox 15">
              <a:extLst>
                <a:ext uri="{FF2B5EF4-FFF2-40B4-BE49-F238E27FC236}">
                  <a16:creationId xmlns:a16="http://schemas.microsoft.com/office/drawing/2014/main" id="{B00D2D33-BD6A-7E95-6644-84540EDBD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93475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/>
            </a:p>
          </p:txBody>
        </p:sp>
      </p:grpSp>
      <p:grpSp>
        <p:nvGrpSpPr>
          <p:cNvPr id="67592" name="Group 16">
            <a:extLst>
              <a:ext uri="{FF2B5EF4-FFF2-40B4-BE49-F238E27FC236}">
                <a16:creationId xmlns:a16="http://schemas.microsoft.com/office/drawing/2014/main" id="{857FD436-69ED-14DB-E3C8-C244D528F6D7}"/>
              </a:ext>
            </a:extLst>
          </p:cNvPr>
          <p:cNvGrpSpPr>
            <a:grpSpLocks/>
          </p:cNvGrpSpPr>
          <p:nvPr/>
        </p:nvGrpSpPr>
        <p:grpSpPr bwMode="auto">
          <a:xfrm>
            <a:off x="-2039938" y="7905750"/>
            <a:ext cx="12934951" cy="5976938"/>
            <a:chOff x="0" y="0"/>
            <a:chExt cx="1511686" cy="698500"/>
          </a:xfrm>
        </p:grpSpPr>
        <p:sp>
          <p:nvSpPr>
            <p:cNvPr id="67622" name="Freeform 17">
              <a:extLst>
                <a:ext uri="{FF2B5EF4-FFF2-40B4-BE49-F238E27FC236}">
                  <a16:creationId xmlns:a16="http://schemas.microsoft.com/office/drawing/2014/main" id="{783E5B07-6E4E-E4E3-9021-787F0D06C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0"/>
              <a:ext cx="1503871" cy="698500"/>
            </a:xfrm>
            <a:custGeom>
              <a:avLst/>
              <a:gdLst>
                <a:gd name="T0" fmla="*/ 1497545 w 1503871"/>
                <a:gd name="T1" fmla="*/ 366838 h 698500"/>
                <a:gd name="T2" fmla="*/ 1314812 w 1503871"/>
                <a:gd name="T3" fmla="*/ 680912 h 698500"/>
                <a:gd name="T4" fmla="*/ 1284230 w 1503871"/>
                <a:gd name="T5" fmla="*/ 698500 h 698500"/>
                <a:gd name="T6" fmla="*/ 219641 w 1503871"/>
                <a:gd name="T7" fmla="*/ 698500 h 698500"/>
                <a:gd name="T8" fmla="*/ 189060 w 1503871"/>
                <a:gd name="T9" fmla="*/ 680912 h 698500"/>
                <a:gd name="T10" fmla="*/ 6326 w 1503871"/>
                <a:gd name="T11" fmla="*/ 366838 h 698500"/>
                <a:gd name="T12" fmla="*/ 6326 w 1503871"/>
                <a:gd name="T13" fmla="*/ 331662 h 698500"/>
                <a:gd name="T14" fmla="*/ 189060 w 1503871"/>
                <a:gd name="T15" fmla="*/ 17588 h 698500"/>
                <a:gd name="T16" fmla="*/ 219641 w 1503871"/>
                <a:gd name="T17" fmla="*/ 0 h 698500"/>
                <a:gd name="T18" fmla="*/ 1284230 w 1503871"/>
                <a:gd name="T19" fmla="*/ 0 h 698500"/>
                <a:gd name="T20" fmla="*/ 1314812 w 1503871"/>
                <a:gd name="T21" fmla="*/ 17588 h 698500"/>
                <a:gd name="T22" fmla="*/ 1497545 w 1503871"/>
                <a:gd name="T23" fmla="*/ 331662 h 698500"/>
                <a:gd name="T24" fmla="*/ 1497545 w 1503871"/>
                <a:gd name="T25" fmla="*/ 366838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3" name="TextBox 18">
              <a:extLst>
                <a:ext uri="{FF2B5EF4-FFF2-40B4-BE49-F238E27FC236}">
                  <a16:creationId xmlns:a16="http://schemas.microsoft.com/office/drawing/2014/main" id="{BEA6C3F0-5C8E-E385-6B50-06D3CFBB6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1283086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/>
            </a:p>
          </p:txBody>
        </p:sp>
      </p:grpSp>
      <p:grpSp>
        <p:nvGrpSpPr>
          <p:cNvPr id="67593" name="Group 19">
            <a:extLst>
              <a:ext uri="{FF2B5EF4-FFF2-40B4-BE49-F238E27FC236}">
                <a16:creationId xmlns:a16="http://schemas.microsoft.com/office/drawing/2014/main" id="{25283BDF-2A5D-BEE4-5FDB-C8CFDC6F63D4}"/>
              </a:ext>
            </a:extLst>
          </p:cNvPr>
          <p:cNvGrpSpPr>
            <a:grpSpLocks/>
          </p:cNvGrpSpPr>
          <p:nvPr/>
        </p:nvGrpSpPr>
        <p:grpSpPr bwMode="auto">
          <a:xfrm>
            <a:off x="-3633788" y="-4273550"/>
            <a:ext cx="12934951" cy="5976938"/>
            <a:chOff x="0" y="0"/>
            <a:chExt cx="1511686" cy="698500"/>
          </a:xfrm>
        </p:grpSpPr>
        <p:sp>
          <p:nvSpPr>
            <p:cNvPr id="67620" name="Freeform 20">
              <a:extLst>
                <a:ext uri="{FF2B5EF4-FFF2-40B4-BE49-F238E27FC236}">
                  <a16:creationId xmlns:a16="http://schemas.microsoft.com/office/drawing/2014/main" id="{38368882-0BE9-698B-2AB1-6961940B9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7" y="0"/>
              <a:ext cx="1503871" cy="698500"/>
            </a:xfrm>
            <a:custGeom>
              <a:avLst/>
              <a:gdLst>
                <a:gd name="T0" fmla="*/ 1497545 w 1503871"/>
                <a:gd name="T1" fmla="*/ 366838 h 698500"/>
                <a:gd name="T2" fmla="*/ 1314812 w 1503871"/>
                <a:gd name="T3" fmla="*/ 680912 h 698500"/>
                <a:gd name="T4" fmla="*/ 1284230 w 1503871"/>
                <a:gd name="T5" fmla="*/ 698500 h 698500"/>
                <a:gd name="T6" fmla="*/ 219641 w 1503871"/>
                <a:gd name="T7" fmla="*/ 698500 h 698500"/>
                <a:gd name="T8" fmla="*/ 189060 w 1503871"/>
                <a:gd name="T9" fmla="*/ 680912 h 698500"/>
                <a:gd name="T10" fmla="*/ 6326 w 1503871"/>
                <a:gd name="T11" fmla="*/ 366838 h 698500"/>
                <a:gd name="T12" fmla="*/ 6326 w 1503871"/>
                <a:gd name="T13" fmla="*/ 331662 h 698500"/>
                <a:gd name="T14" fmla="*/ 189060 w 1503871"/>
                <a:gd name="T15" fmla="*/ 17588 h 698500"/>
                <a:gd name="T16" fmla="*/ 219641 w 1503871"/>
                <a:gd name="T17" fmla="*/ 0 h 698500"/>
                <a:gd name="T18" fmla="*/ 1284230 w 1503871"/>
                <a:gd name="T19" fmla="*/ 0 h 698500"/>
                <a:gd name="T20" fmla="*/ 1314812 w 1503871"/>
                <a:gd name="T21" fmla="*/ 17588 h 698500"/>
                <a:gd name="T22" fmla="*/ 1497545 w 1503871"/>
                <a:gd name="T23" fmla="*/ 331662 h 698500"/>
                <a:gd name="T24" fmla="*/ 1497545 w 1503871"/>
                <a:gd name="T25" fmla="*/ 366838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21" name="TextBox 21">
              <a:extLst>
                <a:ext uri="{FF2B5EF4-FFF2-40B4-BE49-F238E27FC236}">
                  <a16:creationId xmlns:a16="http://schemas.microsoft.com/office/drawing/2014/main" id="{4D2308BF-F696-074E-2C76-EA2CE06C69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1283086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D843AC53-CD3C-4F4A-8630-275592FFAD3B}"/>
              </a:ext>
            </a:extLst>
          </p:cNvPr>
          <p:cNvSpPr/>
          <p:nvPr/>
        </p:nvSpPr>
        <p:spPr>
          <a:xfrm rot="3827403">
            <a:off x="9865038" y="468654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67597" name="Group 23">
            <a:extLst>
              <a:ext uri="{FF2B5EF4-FFF2-40B4-BE49-F238E27FC236}">
                <a16:creationId xmlns:a16="http://schemas.microsoft.com/office/drawing/2014/main" id="{51A8D7CC-13DE-97CB-5FD3-14E672740B9F}"/>
              </a:ext>
            </a:extLst>
          </p:cNvPr>
          <p:cNvGrpSpPr>
            <a:grpSpLocks/>
          </p:cNvGrpSpPr>
          <p:nvPr/>
        </p:nvGrpSpPr>
        <p:grpSpPr bwMode="auto">
          <a:xfrm>
            <a:off x="11255375" y="-825500"/>
            <a:ext cx="10585450" cy="8731250"/>
            <a:chOff x="0" y="0"/>
            <a:chExt cx="846788" cy="698500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30A36988-5416-4499-A35D-ED7230F39EC1}"/>
                </a:ext>
              </a:extLst>
            </p:cNvPr>
            <p:cNvSpPr/>
            <p:nvPr/>
          </p:nvSpPr>
          <p:spPr>
            <a:xfrm>
              <a:off x="5056" y="0"/>
              <a:ext cx="836676" cy="698500"/>
            </a:xfrm>
            <a:custGeom>
              <a:avLst/>
              <a:gdLst/>
              <a:ahLst/>
              <a:cxnLst/>
              <a:rect l="l" t="t" r="r" b="b"/>
              <a:pathLst>
                <a:path w="836676" h="698500">
                  <a:moveTo>
                    <a:pt x="828490" y="372009"/>
                  </a:moveTo>
                  <a:lnTo>
                    <a:pt x="651774" y="675741"/>
                  </a:lnTo>
                  <a:cubicBezTo>
                    <a:pt x="643576" y="689831"/>
                    <a:pt x="628503" y="698500"/>
                    <a:pt x="612201" y="698500"/>
                  </a:cubicBezTo>
                  <a:lnTo>
                    <a:pt x="224475" y="698500"/>
                  </a:lnTo>
                  <a:cubicBezTo>
                    <a:pt x="208173" y="698500"/>
                    <a:pt x="193101" y="689831"/>
                    <a:pt x="184902" y="675741"/>
                  </a:cubicBezTo>
                  <a:lnTo>
                    <a:pt x="8186" y="372009"/>
                  </a:lnTo>
                  <a:cubicBezTo>
                    <a:pt x="0" y="357940"/>
                    <a:pt x="0" y="340560"/>
                    <a:pt x="8186" y="326491"/>
                  </a:cubicBezTo>
                  <a:lnTo>
                    <a:pt x="184902" y="22759"/>
                  </a:lnTo>
                  <a:cubicBezTo>
                    <a:pt x="193101" y="8668"/>
                    <a:pt x="208173" y="0"/>
                    <a:pt x="224475" y="0"/>
                  </a:cubicBezTo>
                  <a:lnTo>
                    <a:pt x="612201" y="0"/>
                  </a:lnTo>
                  <a:cubicBezTo>
                    <a:pt x="628503" y="0"/>
                    <a:pt x="643576" y="8668"/>
                    <a:pt x="651774" y="22759"/>
                  </a:cubicBezTo>
                  <a:lnTo>
                    <a:pt x="828490" y="326491"/>
                  </a:lnTo>
                  <a:cubicBezTo>
                    <a:pt x="836676" y="340560"/>
                    <a:pt x="836676" y="357940"/>
                    <a:pt x="828490" y="372009"/>
                  </a:cubicBezTo>
                  <a:close/>
                </a:path>
              </a:pathLst>
            </a:custGeom>
            <a:blipFill>
              <a:blip r:embed="rId5"/>
              <a:stretch>
                <a:fillRect l="-46978" t="-36048" r="-45453" b="-16587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7598" name="Group 25">
            <a:extLst>
              <a:ext uri="{FF2B5EF4-FFF2-40B4-BE49-F238E27FC236}">
                <a16:creationId xmlns:a16="http://schemas.microsoft.com/office/drawing/2014/main" id="{39214E08-9232-97A3-2A1E-351FD2E1E33F}"/>
              </a:ext>
            </a:extLst>
          </p:cNvPr>
          <p:cNvGrpSpPr>
            <a:grpSpLocks/>
          </p:cNvGrpSpPr>
          <p:nvPr/>
        </p:nvGrpSpPr>
        <p:grpSpPr bwMode="auto">
          <a:xfrm>
            <a:off x="11255375" y="5491163"/>
            <a:ext cx="4679950" cy="4300537"/>
            <a:chOff x="0" y="0"/>
            <a:chExt cx="6239199" cy="5733825"/>
          </a:xfrm>
        </p:grpSpPr>
        <p:grpSp>
          <p:nvGrpSpPr>
            <p:cNvPr id="67608" name="Group 26">
              <a:extLst>
                <a:ext uri="{FF2B5EF4-FFF2-40B4-BE49-F238E27FC236}">
                  <a16:creationId xmlns:a16="http://schemas.microsoft.com/office/drawing/2014/main" id="{3301B47C-390E-B755-17E1-859D19791E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539163"/>
              <a:ext cx="4633407" cy="3981834"/>
              <a:chOff x="0" y="0"/>
              <a:chExt cx="812800" cy="698500"/>
            </a:xfrm>
          </p:grpSpPr>
          <p:sp>
            <p:nvSpPr>
              <p:cNvPr id="67615" name="Freeform 27">
                <a:extLst>
                  <a:ext uri="{FF2B5EF4-FFF2-40B4-BE49-F238E27FC236}">
                    <a16:creationId xmlns:a16="http://schemas.microsoft.com/office/drawing/2014/main" id="{E666814D-04F2-1963-ECD0-9F39C4745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" y="0"/>
                <a:ext cx="805100" cy="698500"/>
              </a:xfrm>
              <a:custGeom>
                <a:avLst/>
                <a:gdLst>
                  <a:gd name="T0" fmla="*/ 798867 w 805100"/>
                  <a:gd name="T1" fmla="*/ 366581 h 698500"/>
                  <a:gd name="T2" fmla="*/ 615833 w 805100"/>
                  <a:gd name="T3" fmla="*/ 681169 h 698500"/>
                  <a:gd name="T4" fmla="*/ 585699 w 805100"/>
                  <a:gd name="T5" fmla="*/ 698500 h 698500"/>
                  <a:gd name="T6" fmla="*/ 219401 w 805100"/>
                  <a:gd name="T7" fmla="*/ 698500 h 698500"/>
                  <a:gd name="T8" fmla="*/ 189267 w 805100"/>
                  <a:gd name="T9" fmla="*/ 681169 h 698500"/>
                  <a:gd name="T10" fmla="*/ 6233 w 805100"/>
                  <a:gd name="T11" fmla="*/ 366581 h 698500"/>
                  <a:gd name="T12" fmla="*/ 6233 w 805100"/>
                  <a:gd name="T13" fmla="*/ 331919 h 698500"/>
                  <a:gd name="T14" fmla="*/ 189267 w 805100"/>
                  <a:gd name="T15" fmla="*/ 17331 h 698500"/>
                  <a:gd name="T16" fmla="*/ 219401 w 805100"/>
                  <a:gd name="T17" fmla="*/ 0 h 698500"/>
                  <a:gd name="T18" fmla="*/ 585699 w 805100"/>
                  <a:gd name="T19" fmla="*/ 0 h 698500"/>
                  <a:gd name="T20" fmla="*/ 615833 w 805100"/>
                  <a:gd name="T21" fmla="*/ 17331 h 698500"/>
                  <a:gd name="T22" fmla="*/ 798867 w 805100"/>
                  <a:gd name="T23" fmla="*/ 331919 h 698500"/>
                  <a:gd name="T24" fmla="*/ 798867 w 805100"/>
                  <a:gd name="T25" fmla="*/ 366581 h 6985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05100" h="698500">
                    <a:moveTo>
                      <a:pt x="798867" y="366581"/>
                    </a:moveTo>
                    <a:lnTo>
                      <a:pt x="615833" y="681169"/>
                    </a:lnTo>
                    <a:cubicBezTo>
                      <a:pt x="609591" y="691899"/>
                      <a:pt x="598113" y="698500"/>
                      <a:pt x="585699" y="698500"/>
                    </a:cubicBezTo>
                    <a:lnTo>
                      <a:pt x="219401" y="698500"/>
                    </a:lnTo>
                    <a:cubicBezTo>
                      <a:pt x="206987" y="698500"/>
                      <a:pt x="195509" y="691899"/>
                      <a:pt x="189267" y="681169"/>
                    </a:cubicBezTo>
                    <a:lnTo>
                      <a:pt x="6233" y="366581"/>
                    </a:lnTo>
                    <a:cubicBezTo>
                      <a:pt x="0" y="355868"/>
                      <a:pt x="0" y="342632"/>
                      <a:pt x="6233" y="331919"/>
                    </a:cubicBezTo>
                    <a:lnTo>
                      <a:pt x="189267" y="17331"/>
                    </a:lnTo>
                    <a:cubicBezTo>
                      <a:pt x="195509" y="6601"/>
                      <a:pt x="206987" y="0"/>
                      <a:pt x="219401" y="0"/>
                    </a:cubicBezTo>
                    <a:lnTo>
                      <a:pt x="585699" y="0"/>
                    </a:lnTo>
                    <a:cubicBezTo>
                      <a:pt x="598113" y="0"/>
                      <a:pt x="609591" y="6601"/>
                      <a:pt x="615833" y="17331"/>
                    </a:cubicBezTo>
                    <a:lnTo>
                      <a:pt x="798867" y="331919"/>
                    </a:lnTo>
                    <a:cubicBezTo>
                      <a:pt x="805100" y="342632"/>
                      <a:pt x="805100" y="355868"/>
                      <a:pt x="798867" y="366581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6" name="TextBox 28">
                <a:extLst>
                  <a:ext uri="{FF2B5EF4-FFF2-40B4-BE49-F238E27FC236}">
                    <a16:creationId xmlns:a16="http://schemas.microsoft.com/office/drawing/2014/main" id="{2D4B24E5-6F87-B360-1F01-7E182B064C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2663"/>
                  </a:lnSpc>
                </a:pPr>
                <a:endParaRPr lang="en-US" altLang="en-US"/>
              </a:p>
            </p:txBody>
          </p:sp>
        </p:grpSp>
        <p:grpSp>
          <p:nvGrpSpPr>
            <p:cNvPr id="67609" name="Group 29">
              <a:extLst>
                <a:ext uri="{FF2B5EF4-FFF2-40B4-BE49-F238E27FC236}">
                  <a16:creationId xmlns:a16="http://schemas.microsoft.com/office/drawing/2014/main" id="{CBC9D25F-872D-A210-7EF4-23165AD6B0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27615" y="0"/>
              <a:ext cx="3211584" cy="2759955"/>
              <a:chOff x="0" y="0"/>
              <a:chExt cx="812800" cy="698500"/>
            </a:xfrm>
          </p:grpSpPr>
          <p:sp>
            <p:nvSpPr>
              <p:cNvPr id="67613" name="Freeform 30">
                <a:extLst>
                  <a:ext uri="{FF2B5EF4-FFF2-40B4-BE49-F238E27FC236}">
                    <a16:creationId xmlns:a16="http://schemas.microsoft.com/office/drawing/2014/main" id="{793FBFF0-08B7-EB55-9B0E-AADFB8F31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5" y="0"/>
                <a:ext cx="801690" cy="698500"/>
              </a:xfrm>
              <a:custGeom>
                <a:avLst/>
                <a:gdLst>
                  <a:gd name="T0" fmla="*/ 792698 w 801690"/>
                  <a:gd name="T1" fmla="*/ 374253 h 698500"/>
                  <a:gd name="T2" fmla="*/ 618592 w 801690"/>
                  <a:gd name="T3" fmla="*/ 673497 h 698500"/>
                  <a:gd name="T4" fmla="*/ 575118 w 801690"/>
                  <a:gd name="T5" fmla="*/ 698500 h 698500"/>
                  <a:gd name="T6" fmla="*/ 226572 w 801690"/>
                  <a:gd name="T7" fmla="*/ 698500 h 698500"/>
                  <a:gd name="T8" fmla="*/ 183098 w 801690"/>
                  <a:gd name="T9" fmla="*/ 673497 h 698500"/>
                  <a:gd name="T10" fmla="*/ 8992 w 801690"/>
                  <a:gd name="T11" fmla="*/ 374253 h 698500"/>
                  <a:gd name="T12" fmla="*/ 8992 w 801690"/>
                  <a:gd name="T13" fmla="*/ 324247 h 698500"/>
                  <a:gd name="T14" fmla="*/ 183098 w 801690"/>
                  <a:gd name="T15" fmla="*/ 25003 h 698500"/>
                  <a:gd name="T16" fmla="*/ 226572 w 801690"/>
                  <a:gd name="T17" fmla="*/ 0 h 698500"/>
                  <a:gd name="T18" fmla="*/ 575118 w 801690"/>
                  <a:gd name="T19" fmla="*/ 0 h 698500"/>
                  <a:gd name="T20" fmla="*/ 618592 w 801690"/>
                  <a:gd name="T21" fmla="*/ 25003 h 698500"/>
                  <a:gd name="T22" fmla="*/ 792698 w 801690"/>
                  <a:gd name="T23" fmla="*/ 324247 h 698500"/>
                  <a:gd name="T24" fmla="*/ 792698 w 801690"/>
                  <a:gd name="T25" fmla="*/ 374253 h 6985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01690" h="698500">
                    <a:moveTo>
                      <a:pt x="792698" y="374253"/>
                    </a:moveTo>
                    <a:lnTo>
                      <a:pt x="618592" y="673497"/>
                    </a:lnTo>
                    <a:cubicBezTo>
                      <a:pt x="609586" y="688977"/>
                      <a:pt x="593027" y="698500"/>
                      <a:pt x="575118" y="698500"/>
                    </a:cubicBezTo>
                    <a:lnTo>
                      <a:pt x="226572" y="698500"/>
                    </a:lnTo>
                    <a:cubicBezTo>
                      <a:pt x="208663" y="698500"/>
                      <a:pt x="192104" y="688977"/>
                      <a:pt x="183098" y="673497"/>
                    </a:cubicBezTo>
                    <a:lnTo>
                      <a:pt x="8992" y="374253"/>
                    </a:lnTo>
                    <a:cubicBezTo>
                      <a:pt x="0" y="358797"/>
                      <a:pt x="0" y="339703"/>
                      <a:pt x="8992" y="324247"/>
                    </a:cubicBezTo>
                    <a:lnTo>
                      <a:pt x="183098" y="25003"/>
                    </a:lnTo>
                    <a:cubicBezTo>
                      <a:pt x="192104" y="9523"/>
                      <a:pt x="208663" y="0"/>
                      <a:pt x="226572" y="0"/>
                    </a:cubicBezTo>
                    <a:lnTo>
                      <a:pt x="575118" y="0"/>
                    </a:lnTo>
                    <a:cubicBezTo>
                      <a:pt x="593027" y="0"/>
                      <a:pt x="609586" y="9523"/>
                      <a:pt x="618592" y="25003"/>
                    </a:cubicBezTo>
                    <a:lnTo>
                      <a:pt x="792698" y="324247"/>
                    </a:lnTo>
                    <a:cubicBezTo>
                      <a:pt x="801690" y="339703"/>
                      <a:pt x="801690" y="358797"/>
                      <a:pt x="792698" y="37425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4" name="TextBox 31">
                <a:extLst>
                  <a:ext uri="{FF2B5EF4-FFF2-40B4-BE49-F238E27FC236}">
                    <a16:creationId xmlns:a16="http://schemas.microsoft.com/office/drawing/2014/main" id="{95156AD4-96DC-F5C1-317C-A02C072A2B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2663"/>
                  </a:lnSpc>
                </a:pPr>
                <a:endParaRPr lang="en-US" altLang="en-US"/>
              </a:p>
            </p:txBody>
          </p:sp>
        </p:grpSp>
        <p:grpSp>
          <p:nvGrpSpPr>
            <p:cNvPr id="67610" name="Group 32">
              <a:extLst>
                <a:ext uri="{FF2B5EF4-FFF2-40B4-BE49-F238E27FC236}">
                  <a16:creationId xmlns:a16="http://schemas.microsoft.com/office/drawing/2014/main" id="{6990CC8A-B0E4-0A88-6D97-92F733F645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2127" y="3484778"/>
              <a:ext cx="2617073" cy="2249047"/>
              <a:chOff x="0" y="0"/>
              <a:chExt cx="812800" cy="698500"/>
            </a:xfrm>
          </p:grpSpPr>
          <p:sp>
            <p:nvSpPr>
              <p:cNvPr id="67611" name="Freeform 33">
                <a:extLst>
                  <a:ext uri="{FF2B5EF4-FFF2-40B4-BE49-F238E27FC236}">
                    <a16:creationId xmlns:a16="http://schemas.microsoft.com/office/drawing/2014/main" id="{40C2C96C-2B43-7DD2-C8B6-D8369E15E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7" y="0"/>
                <a:ext cx="799167" cy="698500"/>
              </a:xfrm>
              <a:custGeom>
                <a:avLst/>
                <a:gdLst>
                  <a:gd name="T0" fmla="*/ 788131 w 799167"/>
                  <a:gd name="T1" fmla="*/ 379933 h 698500"/>
                  <a:gd name="T2" fmla="*/ 620635 w 799167"/>
                  <a:gd name="T3" fmla="*/ 667817 h 698500"/>
                  <a:gd name="T4" fmla="*/ 567284 w 799167"/>
                  <a:gd name="T5" fmla="*/ 698500 h 698500"/>
                  <a:gd name="T6" fmla="*/ 231882 w 799167"/>
                  <a:gd name="T7" fmla="*/ 698500 h 698500"/>
                  <a:gd name="T8" fmla="*/ 178531 w 799167"/>
                  <a:gd name="T9" fmla="*/ 667817 h 698500"/>
                  <a:gd name="T10" fmla="*/ 11035 w 799167"/>
                  <a:gd name="T11" fmla="*/ 379933 h 698500"/>
                  <a:gd name="T12" fmla="*/ 11035 w 799167"/>
                  <a:gd name="T13" fmla="*/ 318567 h 698500"/>
                  <a:gd name="T14" fmla="*/ 178531 w 799167"/>
                  <a:gd name="T15" fmla="*/ 30683 h 698500"/>
                  <a:gd name="T16" fmla="*/ 231882 w 799167"/>
                  <a:gd name="T17" fmla="*/ 0 h 698500"/>
                  <a:gd name="T18" fmla="*/ 567284 w 799167"/>
                  <a:gd name="T19" fmla="*/ 0 h 698500"/>
                  <a:gd name="T20" fmla="*/ 620635 w 799167"/>
                  <a:gd name="T21" fmla="*/ 30683 h 698500"/>
                  <a:gd name="T22" fmla="*/ 788131 w 799167"/>
                  <a:gd name="T23" fmla="*/ 318567 h 698500"/>
                  <a:gd name="T24" fmla="*/ 788131 w 799167"/>
                  <a:gd name="T25" fmla="*/ 379933 h 6985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99167" h="698500">
                    <a:moveTo>
                      <a:pt x="788131" y="379933"/>
                    </a:moveTo>
                    <a:lnTo>
                      <a:pt x="620635" y="667817"/>
                    </a:lnTo>
                    <a:cubicBezTo>
                      <a:pt x="609582" y="686813"/>
                      <a:pt x="589262" y="698500"/>
                      <a:pt x="567284" y="698500"/>
                    </a:cubicBezTo>
                    <a:lnTo>
                      <a:pt x="231882" y="698500"/>
                    </a:lnTo>
                    <a:cubicBezTo>
                      <a:pt x="209904" y="698500"/>
                      <a:pt x="189584" y="686813"/>
                      <a:pt x="178531" y="667817"/>
                    </a:cubicBezTo>
                    <a:lnTo>
                      <a:pt x="11035" y="379933"/>
                    </a:lnTo>
                    <a:cubicBezTo>
                      <a:pt x="0" y="360966"/>
                      <a:pt x="0" y="337534"/>
                      <a:pt x="11035" y="318567"/>
                    </a:cubicBezTo>
                    <a:lnTo>
                      <a:pt x="178531" y="30683"/>
                    </a:lnTo>
                    <a:cubicBezTo>
                      <a:pt x="189584" y="11687"/>
                      <a:pt x="209904" y="0"/>
                      <a:pt x="231882" y="0"/>
                    </a:cubicBezTo>
                    <a:lnTo>
                      <a:pt x="567284" y="0"/>
                    </a:lnTo>
                    <a:cubicBezTo>
                      <a:pt x="589262" y="0"/>
                      <a:pt x="609582" y="11687"/>
                      <a:pt x="620635" y="30683"/>
                    </a:cubicBezTo>
                    <a:lnTo>
                      <a:pt x="788131" y="318567"/>
                    </a:lnTo>
                    <a:cubicBezTo>
                      <a:pt x="799166" y="337534"/>
                      <a:pt x="799166" y="360966"/>
                      <a:pt x="788131" y="379933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2" name="TextBox 34">
                <a:extLst>
                  <a:ext uri="{FF2B5EF4-FFF2-40B4-BE49-F238E27FC236}">
                    <a16:creationId xmlns:a16="http://schemas.microsoft.com/office/drawing/2014/main" id="{3CB7B57B-D5F2-68B7-E551-3765E26761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" y="-47625"/>
                <a:ext cx="584200" cy="746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2663"/>
                  </a:lnSpc>
                </a:pPr>
                <a:endParaRPr lang="en-US" altLang="en-US"/>
              </a:p>
            </p:txBody>
          </p:sp>
        </p:grpSp>
      </p:grpSp>
      <p:sp>
        <p:nvSpPr>
          <p:cNvPr id="67599" name="Freeform 35">
            <a:extLst>
              <a:ext uri="{FF2B5EF4-FFF2-40B4-BE49-F238E27FC236}">
                <a16:creationId xmlns:a16="http://schemas.microsoft.com/office/drawing/2014/main" id="{F126EEB4-B96E-B415-729A-F067D8F6CA22}"/>
              </a:ext>
            </a:extLst>
          </p:cNvPr>
          <p:cNvSpPr>
            <a:spLocks/>
          </p:cNvSpPr>
          <p:nvPr/>
        </p:nvSpPr>
        <p:spPr bwMode="auto">
          <a:xfrm>
            <a:off x="-498475" y="8664575"/>
            <a:ext cx="996950" cy="812800"/>
          </a:xfrm>
          <a:custGeom>
            <a:avLst/>
            <a:gdLst>
              <a:gd name="T0" fmla="*/ 0 w 997301"/>
              <a:gd name="T1" fmla="*/ 0 h 812800"/>
              <a:gd name="T2" fmla="*/ 996949 w 997301"/>
              <a:gd name="T3" fmla="*/ 0 h 812800"/>
              <a:gd name="T4" fmla="*/ 996949 w 997301"/>
              <a:gd name="T5" fmla="*/ 812800 h 812800"/>
              <a:gd name="T6" fmla="*/ 0 w 997301"/>
              <a:gd name="T7" fmla="*/ 812800 h 812800"/>
              <a:gd name="T8" fmla="*/ 0 w 997301"/>
              <a:gd name="T9" fmla="*/ 0 h 812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97301" h="812800">
                <a:moveTo>
                  <a:pt x="0" y="0"/>
                </a:moveTo>
                <a:lnTo>
                  <a:pt x="997300" y="0"/>
                </a:lnTo>
                <a:lnTo>
                  <a:pt x="99730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0" name="Freeform 36">
            <a:extLst>
              <a:ext uri="{FF2B5EF4-FFF2-40B4-BE49-F238E27FC236}">
                <a16:creationId xmlns:a16="http://schemas.microsoft.com/office/drawing/2014/main" id="{6057AAB1-BE49-34DB-3F0A-2E29785FDD3A}"/>
              </a:ext>
            </a:extLst>
          </p:cNvPr>
          <p:cNvSpPr>
            <a:spLocks/>
          </p:cNvSpPr>
          <p:nvPr/>
        </p:nvSpPr>
        <p:spPr bwMode="auto">
          <a:xfrm>
            <a:off x="12009438" y="9944100"/>
            <a:ext cx="1177925" cy="798513"/>
          </a:xfrm>
          <a:custGeom>
            <a:avLst/>
            <a:gdLst>
              <a:gd name="T0" fmla="*/ 0 w 1177504"/>
              <a:gd name="T1" fmla="*/ 0 h 797759"/>
              <a:gd name="T2" fmla="*/ 1177925 w 1177504"/>
              <a:gd name="T3" fmla="*/ 0 h 797759"/>
              <a:gd name="T4" fmla="*/ 1177925 w 1177504"/>
              <a:gd name="T5" fmla="*/ 798513 h 797759"/>
              <a:gd name="T6" fmla="*/ 0 w 1177504"/>
              <a:gd name="T7" fmla="*/ 798513 h 797759"/>
              <a:gd name="T8" fmla="*/ 0 w 1177504"/>
              <a:gd name="T9" fmla="*/ 0 h 7977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Freeform 37">
            <a:extLst>
              <a:ext uri="{FF2B5EF4-FFF2-40B4-BE49-F238E27FC236}">
                <a16:creationId xmlns:a16="http://schemas.microsoft.com/office/drawing/2014/main" id="{852ECDA2-DD97-4A44-FB4E-DB81DA0E2CE4}"/>
              </a:ext>
            </a:extLst>
          </p:cNvPr>
          <p:cNvSpPr>
            <a:spLocks/>
          </p:cNvSpPr>
          <p:nvPr/>
        </p:nvSpPr>
        <p:spPr bwMode="auto">
          <a:xfrm>
            <a:off x="-588963" y="-398463"/>
            <a:ext cx="1177926" cy="796926"/>
          </a:xfrm>
          <a:custGeom>
            <a:avLst/>
            <a:gdLst>
              <a:gd name="T0" fmla="*/ 0 w 1177504"/>
              <a:gd name="T1" fmla="*/ 0 h 797759"/>
              <a:gd name="T2" fmla="*/ 1177926 w 1177504"/>
              <a:gd name="T3" fmla="*/ 0 h 797759"/>
              <a:gd name="T4" fmla="*/ 1177926 w 1177504"/>
              <a:gd name="T5" fmla="*/ 796927 h 797759"/>
              <a:gd name="T6" fmla="*/ 0 w 1177504"/>
              <a:gd name="T7" fmla="*/ 796927 h 797759"/>
              <a:gd name="T8" fmla="*/ 0 w 1177504"/>
              <a:gd name="T9" fmla="*/ 0 h 7977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38">
            <a:extLst>
              <a:ext uri="{FF2B5EF4-FFF2-40B4-BE49-F238E27FC236}">
                <a16:creationId xmlns:a16="http://schemas.microsoft.com/office/drawing/2014/main" id="{35A22C6F-CE11-4C7C-9187-2CC29FCD72C5}"/>
              </a:ext>
            </a:extLst>
          </p:cNvPr>
          <p:cNvSpPr/>
          <p:nvPr/>
        </p:nvSpPr>
        <p:spPr>
          <a:xfrm rot="24000">
            <a:off x="2873353" y="5484436"/>
            <a:ext cx="4647509" cy="2458682"/>
          </a:xfrm>
          <a:custGeom>
            <a:avLst/>
            <a:gdLst/>
            <a:ahLst/>
            <a:cxnLst/>
            <a:rect l="l" t="t" r="r" b="b"/>
            <a:pathLst>
              <a:path w="4732601" h="2974163">
                <a:moveTo>
                  <a:pt x="0" y="32897"/>
                </a:moveTo>
                <a:lnTo>
                  <a:pt x="4712067" y="0"/>
                </a:lnTo>
                <a:lnTo>
                  <a:pt x="4732601" y="2941266"/>
                </a:lnTo>
                <a:lnTo>
                  <a:pt x="20534" y="2974163"/>
                </a:lnTo>
                <a:lnTo>
                  <a:pt x="0" y="32897"/>
                </a:lnTo>
                <a:close/>
              </a:path>
            </a:pathLst>
          </a:custGeom>
          <a:blipFill>
            <a:blip r:embed="rId8"/>
            <a:stretch>
              <a:fillRect l="-71200" r="-3097" b="-1810"/>
            </a:stretch>
          </a:blipFill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FBF84B98-D3CF-4018-9E45-35212E521E49}"/>
              </a:ext>
            </a:extLst>
          </p:cNvPr>
          <p:cNvSpPr txBox="1"/>
          <p:nvPr/>
        </p:nvSpPr>
        <p:spPr>
          <a:xfrm>
            <a:off x="92075" y="2400300"/>
            <a:ext cx="10421938" cy="215423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7200" b="1" dirty="0">
                <a:solidFill>
                  <a:srgbClr val="F48924"/>
                </a:solidFill>
                <a:latin typeface="Aptos Display"/>
                <a:ea typeface="Helvetica World Bold"/>
                <a:cs typeface="Helvetica World Bold"/>
                <a:sym typeface="Helvetica World Bold"/>
              </a:rPr>
              <a:t>Virginia State University </a:t>
            </a:r>
          </a:p>
          <a:p>
            <a:pPr algn="ctr">
              <a:defRPr/>
            </a:pPr>
            <a:r>
              <a:rPr lang="en-US" sz="6794" b="1" dirty="0">
                <a:solidFill>
                  <a:srgbClr val="1701AD"/>
                </a:solidFill>
                <a:latin typeface="Aptos Display"/>
                <a:ea typeface="Helvetica World Bold"/>
                <a:cs typeface="Helvetica World Bold"/>
                <a:sym typeface="Helvetica World Bold"/>
              </a:rPr>
              <a:t>Board of  Visitors </a:t>
            </a:r>
          </a:p>
        </p:txBody>
      </p:sp>
      <p:sp>
        <p:nvSpPr>
          <p:cNvPr id="67606" name="TextBox 40">
            <a:extLst>
              <a:ext uri="{FF2B5EF4-FFF2-40B4-BE49-F238E27FC236}">
                <a16:creationId xmlns:a16="http://schemas.microsoft.com/office/drawing/2014/main" id="{9E472176-BCB8-B308-7206-C5CAF8BCD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1975" y="4244975"/>
            <a:ext cx="1159192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9938"/>
              </a:lnSpc>
            </a:pPr>
            <a:r>
              <a:rPr lang="en-US" altLang="en-US" sz="4400" b="1" i="1">
                <a:solidFill>
                  <a:srgbClr val="F58923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Academic Affairs &amp; Student Affairs Committee</a:t>
            </a:r>
          </a:p>
        </p:txBody>
      </p:sp>
      <p:sp>
        <p:nvSpPr>
          <p:cNvPr id="67607" name="TextBox 40">
            <a:extLst>
              <a:ext uri="{FF2B5EF4-FFF2-40B4-BE49-F238E27FC236}">
                <a16:creationId xmlns:a16="http://schemas.microsoft.com/office/drawing/2014/main" id="{79BC985C-161E-DD52-8245-3E155184E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2763" y="7931150"/>
            <a:ext cx="579596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9938"/>
              </a:lnSpc>
            </a:pPr>
            <a:r>
              <a:rPr lang="en-US" altLang="en-US" sz="36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September 11, 2025</a:t>
            </a:r>
          </a:p>
          <a:p>
            <a:pPr algn="ctr">
              <a:lnSpc>
                <a:spcPts val="9938"/>
              </a:lnSpc>
            </a:pPr>
            <a:endParaRPr lang="en-US" altLang="en-US" sz="3600" b="1" i="1">
              <a:solidFill>
                <a:srgbClr val="1701AD"/>
              </a:solidFill>
              <a:latin typeface="Helvetica World Bold" charset="-128"/>
              <a:ea typeface="Helvetica World Bold" charset="-128"/>
              <a:sym typeface="Helvetica World Bold" charset="-128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reeform 2">
            <a:extLst>
              <a:ext uri="{FF2B5EF4-FFF2-40B4-BE49-F238E27FC236}">
                <a16:creationId xmlns:a16="http://schemas.microsoft.com/office/drawing/2014/main" id="{A12B8C6C-2EC0-FBD4-D7AC-87B811907611}"/>
              </a:ext>
            </a:extLst>
          </p:cNvPr>
          <p:cNvSpPr>
            <a:spLocks/>
          </p:cNvSpPr>
          <p:nvPr/>
        </p:nvSpPr>
        <p:spPr bwMode="auto">
          <a:xfrm>
            <a:off x="0" y="-46038"/>
            <a:ext cx="18288000" cy="10287001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AA7D0B1-3D8C-422C-8104-13A2B086AB8F}"/>
              </a:ext>
            </a:extLst>
          </p:cNvPr>
          <p:cNvSpPr/>
          <p:nvPr/>
        </p:nvSpPr>
        <p:spPr>
          <a:xfrm flipV="1">
            <a:off x="9563100" y="9348788"/>
            <a:ext cx="3759200" cy="3332162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8852" name="Group 7">
            <a:extLst>
              <a:ext uri="{FF2B5EF4-FFF2-40B4-BE49-F238E27FC236}">
                <a16:creationId xmlns:a16="http://schemas.microsoft.com/office/drawing/2014/main" id="{E79BCC82-2B44-BE87-FA12-C5A08C9DA45F}"/>
              </a:ext>
            </a:extLst>
          </p:cNvPr>
          <p:cNvGrpSpPr>
            <a:grpSpLocks/>
          </p:cNvGrpSpPr>
          <p:nvPr/>
        </p:nvGrpSpPr>
        <p:grpSpPr bwMode="auto">
          <a:xfrm>
            <a:off x="17038638" y="3811588"/>
            <a:ext cx="3389312" cy="2663825"/>
            <a:chOff x="0" y="0"/>
            <a:chExt cx="696717" cy="547840"/>
          </a:xfrm>
        </p:grpSpPr>
        <p:sp>
          <p:nvSpPr>
            <p:cNvPr id="78897" name="Freeform 8">
              <a:extLst>
                <a:ext uri="{FF2B5EF4-FFF2-40B4-BE49-F238E27FC236}">
                  <a16:creationId xmlns:a16="http://schemas.microsoft.com/office/drawing/2014/main" id="{E33271CB-9FBD-D258-367A-E3A37DC64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" y="0"/>
              <a:ext cx="680138" cy="547840"/>
            </a:xfrm>
            <a:custGeom>
              <a:avLst/>
              <a:gdLst>
                <a:gd name="T0" fmla="*/ 668016 w 680138"/>
                <a:gd name="T1" fmla="*/ 301435 h 547840"/>
                <a:gd name="T2" fmla="*/ 505639 w 680138"/>
                <a:gd name="T3" fmla="*/ 520325 h 547840"/>
                <a:gd name="T4" fmla="*/ 450968 w 680138"/>
                <a:gd name="T5" fmla="*/ 547840 h 547840"/>
                <a:gd name="T6" fmla="*/ 229170 w 680138"/>
                <a:gd name="T7" fmla="*/ 547840 h 547840"/>
                <a:gd name="T8" fmla="*/ 174500 w 680138"/>
                <a:gd name="T9" fmla="*/ 520325 h 547840"/>
                <a:gd name="T10" fmla="*/ 12122 w 680138"/>
                <a:gd name="T11" fmla="*/ 301435 h 547840"/>
                <a:gd name="T12" fmla="*/ 12122 w 680138"/>
                <a:gd name="T13" fmla="*/ 246405 h 547840"/>
                <a:gd name="T14" fmla="*/ 174500 w 680138"/>
                <a:gd name="T15" fmla="*/ 27515 h 547840"/>
                <a:gd name="T16" fmla="*/ 229170 w 680138"/>
                <a:gd name="T17" fmla="*/ 0 h 547840"/>
                <a:gd name="T18" fmla="*/ 450968 w 680138"/>
                <a:gd name="T19" fmla="*/ 0 h 547840"/>
                <a:gd name="T20" fmla="*/ 505639 w 680138"/>
                <a:gd name="T21" fmla="*/ 27515 h 547840"/>
                <a:gd name="T22" fmla="*/ 668016 w 680138"/>
                <a:gd name="T23" fmla="*/ 246405 h 547840"/>
                <a:gd name="T24" fmla="*/ 668016 w 680138"/>
                <a:gd name="T25" fmla="*/ 301435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8" name="TextBox 9">
              <a:extLst>
                <a:ext uri="{FF2B5EF4-FFF2-40B4-BE49-F238E27FC236}">
                  <a16:creationId xmlns:a16="http://schemas.microsoft.com/office/drawing/2014/main" id="{C5D336FA-A85C-675A-920C-E1CF7275A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B763343-74DC-4BA2-8961-FE7A5CE19F5F}"/>
              </a:ext>
            </a:extLst>
          </p:cNvPr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8856" name="Group 11">
            <a:extLst>
              <a:ext uri="{FF2B5EF4-FFF2-40B4-BE49-F238E27FC236}">
                <a16:creationId xmlns:a16="http://schemas.microsoft.com/office/drawing/2014/main" id="{523F9862-33A1-04F9-4C49-CA2E9551EB17}"/>
              </a:ext>
            </a:extLst>
          </p:cNvPr>
          <p:cNvGrpSpPr>
            <a:grpSpLocks/>
          </p:cNvGrpSpPr>
          <p:nvPr/>
        </p:nvGrpSpPr>
        <p:grpSpPr bwMode="auto">
          <a:xfrm>
            <a:off x="1978025" y="6919913"/>
            <a:ext cx="3730625" cy="3205162"/>
            <a:chOff x="0" y="0"/>
            <a:chExt cx="812800" cy="698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02F8FB6-7439-460C-B239-D2B0C9260125}"/>
                </a:ext>
              </a:extLst>
            </p:cNvPr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8896" name="TextBox 13">
              <a:extLst>
                <a:ext uri="{FF2B5EF4-FFF2-40B4-BE49-F238E27FC236}">
                  <a16:creationId xmlns:a16="http://schemas.microsoft.com/office/drawing/2014/main" id="{4544F27F-2E46-7099-F83B-770A1D4449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8857" name="Group 16">
            <a:extLst>
              <a:ext uri="{FF2B5EF4-FFF2-40B4-BE49-F238E27FC236}">
                <a16:creationId xmlns:a16="http://schemas.microsoft.com/office/drawing/2014/main" id="{DBA6A14E-F5F2-EC91-2A15-E37006676C14}"/>
              </a:ext>
            </a:extLst>
          </p:cNvPr>
          <p:cNvGrpSpPr>
            <a:grpSpLocks/>
          </p:cNvGrpSpPr>
          <p:nvPr/>
        </p:nvGrpSpPr>
        <p:grpSpPr bwMode="auto">
          <a:xfrm>
            <a:off x="11442700" y="-5751513"/>
            <a:ext cx="10502900" cy="9024938"/>
            <a:chOff x="0" y="0"/>
            <a:chExt cx="812800" cy="698500"/>
          </a:xfrm>
        </p:grpSpPr>
        <p:sp>
          <p:nvSpPr>
            <p:cNvPr id="78891" name="Freeform 17">
              <a:extLst>
                <a:ext uri="{FF2B5EF4-FFF2-40B4-BE49-F238E27FC236}">
                  <a16:creationId xmlns:a16="http://schemas.microsoft.com/office/drawing/2014/main" id="{A89BB868-80A9-2737-5CD9-751A50FF6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2" name="TextBox 18">
              <a:extLst>
                <a:ext uri="{FF2B5EF4-FFF2-40B4-BE49-F238E27FC236}">
                  <a16:creationId xmlns:a16="http://schemas.microsoft.com/office/drawing/2014/main" id="{178055AD-8051-5A8D-9ECD-5233904F1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8858" name="Group 19">
            <a:extLst>
              <a:ext uri="{FF2B5EF4-FFF2-40B4-BE49-F238E27FC236}">
                <a16:creationId xmlns:a16="http://schemas.microsoft.com/office/drawing/2014/main" id="{80345A39-93DF-96E6-639B-DCCC83DF41CD}"/>
              </a:ext>
            </a:extLst>
          </p:cNvPr>
          <p:cNvGrpSpPr>
            <a:grpSpLocks/>
          </p:cNvGrpSpPr>
          <p:nvPr/>
        </p:nvGrpSpPr>
        <p:grpSpPr bwMode="auto">
          <a:xfrm>
            <a:off x="13573125" y="-4095750"/>
            <a:ext cx="8001000" cy="6873875"/>
            <a:chOff x="0" y="0"/>
            <a:chExt cx="812800" cy="698500"/>
          </a:xfrm>
        </p:grpSpPr>
        <p:sp>
          <p:nvSpPr>
            <p:cNvPr id="78889" name="Freeform 20">
              <a:extLst>
                <a:ext uri="{FF2B5EF4-FFF2-40B4-BE49-F238E27FC236}">
                  <a16:creationId xmlns:a16="http://schemas.microsoft.com/office/drawing/2014/main" id="{8E3126C6-DCBC-F7B4-EC2A-E9E59DCF3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" y="0"/>
              <a:ext cx="800164" cy="698500"/>
            </a:xfrm>
            <a:custGeom>
              <a:avLst/>
              <a:gdLst>
                <a:gd name="T0" fmla="*/ 789935 w 800164"/>
                <a:gd name="T1" fmla="*/ 377690 h 698500"/>
                <a:gd name="T2" fmla="*/ 619829 w 800164"/>
                <a:gd name="T3" fmla="*/ 670060 h 698500"/>
                <a:gd name="T4" fmla="*/ 570379 w 800164"/>
                <a:gd name="T5" fmla="*/ 698500 h 698500"/>
                <a:gd name="T6" fmla="*/ 229785 w 800164"/>
                <a:gd name="T7" fmla="*/ 698500 h 698500"/>
                <a:gd name="T8" fmla="*/ 180335 w 800164"/>
                <a:gd name="T9" fmla="*/ 670060 h 698500"/>
                <a:gd name="T10" fmla="*/ 10229 w 800164"/>
                <a:gd name="T11" fmla="*/ 377690 h 698500"/>
                <a:gd name="T12" fmla="*/ 10229 w 800164"/>
                <a:gd name="T13" fmla="*/ 320810 h 698500"/>
                <a:gd name="T14" fmla="*/ 180335 w 800164"/>
                <a:gd name="T15" fmla="*/ 28440 h 698500"/>
                <a:gd name="T16" fmla="*/ 229785 w 800164"/>
                <a:gd name="T17" fmla="*/ 0 h 698500"/>
                <a:gd name="T18" fmla="*/ 570379 w 800164"/>
                <a:gd name="T19" fmla="*/ 0 h 698500"/>
                <a:gd name="T20" fmla="*/ 619829 w 800164"/>
                <a:gd name="T21" fmla="*/ 28440 h 698500"/>
                <a:gd name="T22" fmla="*/ 789935 w 800164"/>
                <a:gd name="T23" fmla="*/ 320810 h 698500"/>
                <a:gd name="T24" fmla="*/ 789935 w 800164"/>
                <a:gd name="T25" fmla="*/ 377690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0" name="TextBox 21">
              <a:extLst>
                <a:ext uri="{FF2B5EF4-FFF2-40B4-BE49-F238E27FC236}">
                  <a16:creationId xmlns:a16="http://schemas.microsoft.com/office/drawing/2014/main" id="{1BE1B37A-5AAB-00CD-E698-8B75681B9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8859" name="Group 22">
            <a:extLst>
              <a:ext uri="{FF2B5EF4-FFF2-40B4-BE49-F238E27FC236}">
                <a16:creationId xmlns:a16="http://schemas.microsoft.com/office/drawing/2014/main" id="{B19D4B90-35A1-4EC2-B48D-BBE04F8C8355}"/>
              </a:ext>
            </a:extLst>
          </p:cNvPr>
          <p:cNvGrpSpPr>
            <a:grpSpLocks/>
          </p:cNvGrpSpPr>
          <p:nvPr/>
        </p:nvGrpSpPr>
        <p:grpSpPr bwMode="auto">
          <a:xfrm>
            <a:off x="15925800" y="439738"/>
            <a:ext cx="3297238" cy="2833687"/>
            <a:chOff x="0" y="0"/>
            <a:chExt cx="812800" cy="6985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DC689E6-7AB8-49C3-89A4-2EEFD18EB7DB}"/>
                </a:ext>
              </a:extLst>
            </p:cNvPr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8888" name="TextBox 24">
              <a:extLst>
                <a:ext uri="{FF2B5EF4-FFF2-40B4-BE49-F238E27FC236}">
                  <a16:creationId xmlns:a16="http://schemas.microsoft.com/office/drawing/2014/main" id="{195FAA34-69ED-58DD-92EE-5120169E56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5AAD0523-1A6B-4A95-B331-3BB8B6A563DE}"/>
              </a:ext>
            </a:extLst>
          </p:cNvPr>
          <p:cNvSpPr/>
          <p:nvPr/>
        </p:nvSpPr>
        <p:spPr>
          <a:xfrm>
            <a:off x="-989013" y="-658813"/>
            <a:ext cx="2967038" cy="2570163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F0FD107-8F14-4F45-960B-808C34B43998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DD7D989D-F500-4292-A409-06986E19EBA0}"/>
              </a:ext>
            </a:extLst>
          </p:cNvPr>
          <p:cNvSpPr/>
          <p:nvPr/>
        </p:nvSpPr>
        <p:spPr>
          <a:xfrm>
            <a:off x="13573125" y="-444500"/>
            <a:ext cx="1177925" cy="798513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10F87FB1-D53A-4E1B-98CB-9A81F4ADFB1B}"/>
              </a:ext>
            </a:extLst>
          </p:cNvPr>
          <p:cNvSpPr/>
          <p:nvPr/>
        </p:nvSpPr>
        <p:spPr>
          <a:xfrm rot="-10800000">
            <a:off x="-307975" y="-758825"/>
            <a:ext cx="2163763" cy="1112838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DB13A370-831A-4F21-A67F-8EA5C4A7AFE8}"/>
              </a:ext>
            </a:extLst>
          </p:cNvPr>
          <p:cNvSpPr/>
          <p:nvPr/>
        </p:nvSpPr>
        <p:spPr>
          <a:xfrm rot="-10800000" flipV="1">
            <a:off x="16552863" y="9975850"/>
            <a:ext cx="2165350" cy="1111250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76A83B44-6D50-4BDD-B7A2-61804DA11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533650"/>
            <a:ext cx="9772650" cy="766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1200" indent="-355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8400" indent="-355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5600" indent="-355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65138" lvl="1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4000" b="1" dirty="0">
                <a:solidFill>
                  <a:srgbClr val="F58923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IBM </a:t>
            </a:r>
            <a:r>
              <a:rPr lang="en-US" altLang="en-US" sz="4000" b="1" dirty="0" err="1">
                <a:solidFill>
                  <a:srgbClr val="F58923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SkillsBuild</a:t>
            </a:r>
            <a:endParaRPr lang="en-US" altLang="en-US" sz="4000" dirty="0">
              <a:solidFill>
                <a:srgbClr val="F58923"/>
              </a:solidFill>
              <a:latin typeface="Aptos"/>
              <a:ea typeface="Helvetica World" panose="020B0600070205080204" charset="-128"/>
              <a:sym typeface="Helvetica World" panose="020B0600070205080204" charset="-128"/>
            </a:endParaRPr>
          </a:p>
          <a:p>
            <a:pPr marL="1492250" lvl="2" indent="-325438"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Advancing Skills</a:t>
            </a:r>
          </a:p>
          <a:p>
            <a:pPr marL="2005013" lvl="3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Free Micro-Credential </a:t>
            </a:r>
            <a:r>
              <a:rPr lang="en-US" altLang="en-US" sz="3200" i="1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(</a:t>
            </a: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AI, Cybersecurity, Data Analytics)</a:t>
            </a:r>
          </a:p>
          <a:p>
            <a:pPr marL="1492250" lvl="2"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Direct Career Opportunities</a:t>
            </a:r>
          </a:p>
          <a:p>
            <a:pPr marL="2052638" lvl="3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Paid Micro-Internships </a:t>
            </a:r>
          </a:p>
          <a:p>
            <a:pPr marL="1492250" lvl="2"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Mentoring</a:t>
            </a:r>
          </a:p>
          <a:p>
            <a:pPr marL="2052638" lvl="3" eaLnBrk="1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Student Mentoring with IBM Professionals</a:t>
            </a:r>
          </a:p>
          <a:p>
            <a:pPr marL="1604963" lvl="2" eaLnBrk="1" hangingPunct="1">
              <a:spcBef>
                <a:spcPts val="1200"/>
              </a:spcBef>
              <a:defRPr/>
            </a:pPr>
            <a:r>
              <a:rPr lang="en-US" altLang="en-US" sz="3600" b="1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Access to Exclusive Events</a:t>
            </a:r>
          </a:p>
          <a:p>
            <a:pPr marL="2005013" lvl="3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HBCU Student Tech Talk Wednesday</a:t>
            </a:r>
          </a:p>
          <a:p>
            <a:pPr marL="2005013" lvl="3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Monthly IBM Expert Lecture Series</a:t>
            </a:r>
          </a:p>
          <a:p>
            <a:pPr marL="1941513" lvl="3" eaLnBrk="1" hangingPunct="1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3200" dirty="0">
                <a:solidFill>
                  <a:srgbClr val="1701AD"/>
                </a:solidFill>
                <a:latin typeface="Aptos"/>
                <a:ea typeface="Helvetica World" panose="020B0600070205080204" charset="-128"/>
                <a:sym typeface="Helvetica World" panose="020B0600070205080204" charset="-128"/>
              </a:rPr>
              <a:t>Semi-Annual IBM Security Event</a:t>
            </a:r>
          </a:p>
        </p:txBody>
      </p:sp>
      <p:sp>
        <p:nvSpPr>
          <p:cNvPr id="78866" name="TextBox 31">
            <a:extLst>
              <a:ext uri="{FF2B5EF4-FFF2-40B4-BE49-F238E27FC236}">
                <a16:creationId xmlns:a16="http://schemas.microsoft.com/office/drawing/2014/main" id="{60AA56F3-958A-02DD-2A92-332CE41ED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13" y="498475"/>
            <a:ext cx="92456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78867" name="TextBox 31">
            <a:extLst>
              <a:ext uri="{FF2B5EF4-FFF2-40B4-BE49-F238E27FC236}">
                <a16:creationId xmlns:a16="http://schemas.microsoft.com/office/drawing/2014/main" id="{3D3945F8-CEDD-BA9D-CF6E-0B3FB8DBA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1131888"/>
            <a:ext cx="859155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Workforce Development Partnerships</a:t>
            </a:r>
          </a:p>
        </p:txBody>
      </p:sp>
      <p:pic>
        <p:nvPicPr>
          <p:cNvPr id="78868" name="Picture 33">
            <a:extLst>
              <a:ext uri="{FF2B5EF4-FFF2-40B4-BE49-F238E27FC236}">
                <a16:creationId xmlns:a16="http://schemas.microsoft.com/office/drawing/2014/main" id="{25093710-B026-DBB3-5B71-C967B238A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21399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869" name="Group 3">
            <a:extLst>
              <a:ext uri="{FF2B5EF4-FFF2-40B4-BE49-F238E27FC236}">
                <a16:creationId xmlns:a16="http://schemas.microsoft.com/office/drawing/2014/main" id="{6D0E3BE2-A780-E198-91AE-C0B8E72F1282}"/>
              </a:ext>
            </a:extLst>
          </p:cNvPr>
          <p:cNvGrpSpPr>
            <a:grpSpLocks/>
          </p:cNvGrpSpPr>
          <p:nvPr/>
        </p:nvGrpSpPr>
        <p:grpSpPr bwMode="auto">
          <a:xfrm>
            <a:off x="-2368550" y="3579813"/>
            <a:ext cx="10502900" cy="9024937"/>
            <a:chOff x="0" y="0"/>
            <a:chExt cx="812800" cy="698500"/>
          </a:xfrm>
        </p:grpSpPr>
        <p:sp>
          <p:nvSpPr>
            <p:cNvPr id="78883" name="Freeform 4">
              <a:extLst>
                <a:ext uri="{FF2B5EF4-FFF2-40B4-BE49-F238E27FC236}">
                  <a16:creationId xmlns:a16="http://schemas.microsoft.com/office/drawing/2014/main" id="{631B99DF-6D77-285D-C627-43A48AF04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84" name="TextBox 5">
              <a:extLst>
                <a:ext uri="{FF2B5EF4-FFF2-40B4-BE49-F238E27FC236}">
                  <a16:creationId xmlns:a16="http://schemas.microsoft.com/office/drawing/2014/main" id="{7A10BCB2-B855-7F8C-9004-5E7693D86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8870" name="Group 9">
            <a:extLst>
              <a:ext uri="{FF2B5EF4-FFF2-40B4-BE49-F238E27FC236}">
                <a16:creationId xmlns:a16="http://schemas.microsoft.com/office/drawing/2014/main" id="{D7D8A6D2-65F4-AAC6-64F4-E3BD75869C99}"/>
              </a:ext>
            </a:extLst>
          </p:cNvPr>
          <p:cNvGrpSpPr>
            <a:grpSpLocks/>
          </p:cNvGrpSpPr>
          <p:nvPr/>
        </p:nvGrpSpPr>
        <p:grpSpPr bwMode="auto">
          <a:xfrm>
            <a:off x="-1514475" y="1871663"/>
            <a:ext cx="8280400" cy="8796337"/>
            <a:chOff x="0" y="0"/>
            <a:chExt cx="657579" cy="698500"/>
          </a:xfrm>
        </p:grpSpPr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3E92ABE0-2C73-477F-9B3A-72FD5F28E1EC}"/>
                </a:ext>
              </a:extLst>
            </p:cNvPr>
            <p:cNvSpPr/>
            <p:nvPr/>
          </p:nvSpPr>
          <p:spPr>
            <a:xfrm>
              <a:off x="6463" y="0"/>
              <a:ext cx="644653" cy="698500"/>
            </a:xfrm>
            <a:custGeom>
              <a:avLst/>
              <a:gdLst/>
              <a:ahLst/>
              <a:cxnLst/>
              <a:rect l="l" t="t" r="r" b="b"/>
              <a:pathLst>
                <a:path w="644653" h="698500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12"/>
              <a:stretch>
                <a:fillRect l="-10363" r="-53794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78871" name="Group 12">
            <a:extLst>
              <a:ext uri="{FF2B5EF4-FFF2-40B4-BE49-F238E27FC236}">
                <a16:creationId xmlns:a16="http://schemas.microsoft.com/office/drawing/2014/main" id="{29B188BE-2DDA-7B4E-462E-8B625FCD64B9}"/>
              </a:ext>
            </a:extLst>
          </p:cNvPr>
          <p:cNvGrpSpPr>
            <a:grpSpLocks/>
          </p:cNvGrpSpPr>
          <p:nvPr/>
        </p:nvGrpSpPr>
        <p:grpSpPr bwMode="auto">
          <a:xfrm>
            <a:off x="5862638" y="4854575"/>
            <a:ext cx="1519237" cy="1306513"/>
            <a:chOff x="0" y="0"/>
            <a:chExt cx="812800" cy="698500"/>
          </a:xfrm>
        </p:grpSpPr>
        <p:sp>
          <p:nvSpPr>
            <p:cNvPr id="78878" name="Freeform 13">
              <a:extLst>
                <a:ext uri="{FF2B5EF4-FFF2-40B4-BE49-F238E27FC236}">
                  <a16:creationId xmlns:a16="http://schemas.microsoft.com/office/drawing/2014/main" id="{63A90D2B-DFC8-9E41-2998-3E703B988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8" y="0"/>
              <a:ext cx="795184" cy="698500"/>
            </a:xfrm>
            <a:custGeom>
              <a:avLst/>
              <a:gdLst>
                <a:gd name="T0" fmla="*/ 780925 w 795184"/>
                <a:gd name="T1" fmla="*/ 388896 h 698500"/>
                <a:gd name="T2" fmla="*/ 623859 w 795184"/>
                <a:gd name="T3" fmla="*/ 658854 h 698500"/>
                <a:gd name="T4" fmla="*/ 554924 w 795184"/>
                <a:gd name="T5" fmla="*/ 698500 h 698500"/>
                <a:gd name="T6" fmla="*/ 240260 w 795184"/>
                <a:gd name="T7" fmla="*/ 698500 h 698500"/>
                <a:gd name="T8" fmla="*/ 171325 w 795184"/>
                <a:gd name="T9" fmla="*/ 658854 h 698500"/>
                <a:gd name="T10" fmla="*/ 14259 w 795184"/>
                <a:gd name="T11" fmla="*/ 388896 h 698500"/>
                <a:gd name="T12" fmla="*/ 14259 w 795184"/>
                <a:gd name="T13" fmla="*/ 309604 h 698500"/>
                <a:gd name="T14" fmla="*/ 171325 w 795184"/>
                <a:gd name="T15" fmla="*/ 39646 h 698500"/>
                <a:gd name="T16" fmla="*/ 240260 w 795184"/>
                <a:gd name="T17" fmla="*/ 0 h 698500"/>
                <a:gd name="T18" fmla="*/ 554924 w 795184"/>
                <a:gd name="T19" fmla="*/ 0 h 698500"/>
                <a:gd name="T20" fmla="*/ 623859 w 795184"/>
                <a:gd name="T21" fmla="*/ 39646 h 698500"/>
                <a:gd name="T22" fmla="*/ 780925 w 795184"/>
                <a:gd name="T23" fmla="*/ 309604 h 698500"/>
                <a:gd name="T24" fmla="*/ 780925 w 795184"/>
                <a:gd name="T25" fmla="*/ 38889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184" h="698500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9" name="TextBox 14">
              <a:extLst>
                <a:ext uri="{FF2B5EF4-FFF2-40B4-BE49-F238E27FC236}">
                  <a16:creationId xmlns:a16="http://schemas.microsoft.com/office/drawing/2014/main" id="{04F5032D-EDA0-857B-52C6-CCA5184D5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8872" name="Group 15">
            <a:extLst>
              <a:ext uri="{FF2B5EF4-FFF2-40B4-BE49-F238E27FC236}">
                <a16:creationId xmlns:a16="http://schemas.microsoft.com/office/drawing/2014/main" id="{7DB27AAF-4804-D777-A23F-E5EE90AFA70F}"/>
              </a:ext>
            </a:extLst>
          </p:cNvPr>
          <p:cNvGrpSpPr>
            <a:grpSpLocks/>
          </p:cNvGrpSpPr>
          <p:nvPr/>
        </p:nvGrpSpPr>
        <p:grpSpPr bwMode="auto">
          <a:xfrm>
            <a:off x="5929313" y="9723438"/>
            <a:ext cx="1673225" cy="1438275"/>
            <a:chOff x="0" y="0"/>
            <a:chExt cx="812800" cy="698500"/>
          </a:xfrm>
        </p:grpSpPr>
        <p:sp>
          <p:nvSpPr>
            <p:cNvPr id="78876" name="Freeform 16">
              <a:extLst>
                <a:ext uri="{FF2B5EF4-FFF2-40B4-BE49-F238E27FC236}">
                  <a16:creationId xmlns:a16="http://schemas.microsoft.com/office/drawing/2014/main" id="{7C57EE3E-9864-E72B-5941-3B7B53CAA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" y="0"/>
              <a:ext cx="796806" cy="698500"/>
            </a:xfrm>
            <a:custGeom>
              <a:avLst/>
              <a:gdLst>
                <a:gd name="T0" fmla="*/ 783859 w 796806"/>
                <a:gd name="T1" fmla="*/ 385247 h 698500"/>
                <a:gd name="T2" fmla="*/ 622547 w 796806"/>
                <a:gd name="T3" fmla="*/ 662503 h 698500"/>
                <a:gd name="T4" fmla="*/ 559957 w 796806"/>
                <a:gd name="T5" fmla="*/ 698500 h 698500"/>
                <a:gd name="T6" fmla="*/ 236850 w 796806"/>
                <a:gd name="T7" fmla="*/ 698500 h 698500"/>
                <a:gd name="T8" fmla="*/ 174259 w 796806"/>
                <a:gd name="T9" fmla="*/ 662503 h 698500"/>
                <a:gd name="T10" fmla="*/ 12947 w 796806"/>
                <a:gd name="T11" fmla="*/ 385247 h 698500"/>
                <a:gd name="T12" fmla="*/ 12947 w 796806"/>
                <a:gd name="T13" fmla="*/ 313253 h 698500"/>
                <a:gd name="T14" fmla="*/ 174259 w 796806"/>
                <a:gd name="T15" fmla="*/ 35997 h 698500"/>
                <a:gd name="T16" fmla="*/ 236850 w 796806"/>
                <a:gd name="T17" fmla="*/ 0 h 698500"/>
                <a:gd name="T18" fmla="*/ 559957 w 796806"/>
                <a:gd name="T19" fmla="*/ 0 h 698500"/>
                <a:gd name="T20" fmla="*/ 622547 w 796806"/>
                <a:gd name="T21" fmla="*/ 35997 h 698500"/>
                <a:gd name="T22" fmla="*/ 783859 w 796806"/>
                <a:gd name="T23" fmla="*/ 313253 h 698500"/>
                <a:gd name="T24" fmla="*/ 783859 w 796806"/>
                <a:gd name="T25" fmla="*/ 385247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6806" h="698500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7" name="TextBox 17">
              <a:extLst>
                <a:ext uri="{FF2B5EF4-FFF2-40B4-BE49-F238E27FC236}">
                  <a16:creationId xmlns:a16="http://schemas.microsoft.com/office/drawing/2014/main" id="{6C939681-6246-A43A-F473-83232F88B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8873" name="Group 18">
            <a:extLst>
              <a:ext uri="{FF2B5EF4-FFF2-40B4-BE49-F238E27FC236}">
                <a16:creationId xmlns:a16="http://schemas.microsoft.com/office/drawing/2014/main" id="{30DDD9C1-CC93-BAFE-1E5A-D94427E44E7F}"/>
              </a:ext>
            </a:extLst>
          </p:cNvPr>
          <p:cNvGrpSpPr>
            <a:grpSpLocks/>
          </p:cNvGrpSpPr>
          <p:nvPr/>
        </p:nvGrpSpPr>
        <p:grpSpPr bwMode="auto">
          <a:xfrm>
            <a:off x="6573838" y="7031038"/>
            <a:ext cx="2141537" cy="1841500"/>
            <a:chOff x="0" y="0"/>
            <a:chExt cx="812800" cy="698500"/>
          </a:xfrm>
        </p:grpSpPr>
        <p:sp>
          <p:nvSpPr>
            <p:cNvPr id="78874" name="Freeform 19">
              <a:extLst>
                <a:ext uri="{FF2B5EF4-FFF2-40B4-BE49-F238E27FC236}">
                  <a16:creationId xmlns:a16="http://schemas.microsoft.com/office/drawing/2014/main" id="{1E1EBBEC-16AB-2918-EDDF-5EE414B97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" y="0"/>
              <a:ext cx="800305" cy="698500"/>
            </a:xfrm>
            <a:custGeom>
              <a:avLst/>
              <a:gdLst>
                <a:gd name="T0" fmla="*/ 790190 w 800305"/>
                <a:gd name="T1" fmla="*/ 377372 h 698500"/>
                <a:gd name="T2" fmla="*/ 619714 w 800305"/>
                <a:gd name="T3" fmla="*/ 670378 h 698500"/>
                <a:gd name="T4" fmla="*/ 570817 w 800305"/>
                <a:gd name="T5" fmla="*/ 698500 h 698500"/>
                <a:gd name="T6" fmla="*/ 229487 w 800305"/>
                <a:gd name="T7" fmla="*/ 698500 h 698500"/>
                <a:gd name="T8" fmla="*/ 180590 w 800305"/>
                <a:gd name="T9" fmla="*/ 670378 h 698500"/>
                <a:gd name="T10" fmla="*/ 10114 w 800305"/>
                <a:gd name="T11" fmla="*/ 377372 h 698500"/>
                <a:gd name="T12" fmla="*/ 10114 w 800305"/>
                <a:gd name="T13" fmla="*/ 321128 h 698500"/>
                <a:gd name="T14" fmla="*/ 180590 w 800305"/>
                <a:gd name="T15" fmla="*/ 28122 h 698500"/>
                <a:gd name="T16" fmla="*/ 229487 w 800305"/>
                <a:gd name="T17" fmla="*/ 0 h 698500"/>
                <a:gd name="T18" fmla="*/ 570817 w 800305"/>
                <a:gd name="T19" fmla="*/ 0 h 698500"/>
                <a:gd name="T20" fmla="*/ 619714 w 800305"/>
                <a:gd name="T21" fmla="*/ 28122 h 698500"/>
                <a:gd name="T22" fmla="*/ 790190 w 800305"/>
                <a:gd name="T23" fmla="*/ 321128 h 698500"/>
                <a:gd name="T24" fmla="*/ 790190 w 800305"/>
                <a:gd name="T25" fmla="*/ 37737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305" h="698500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75" name="TextBox 20">
              <a:extLst>
                <a:ext uri="{FF2B5EF4-FFF2-40B4-BE49-F238E27FC236}">
                  <a16:creationId xmlns:a16="http://schemas.microsoft.com/office/drawing/2014/main" id="{93B89DAA-44A5-47B0-1BB4-0DC33C6BC0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reeform 2">
            <a:extLst>
              <a:ext uri="{FF2B5EF4-FFF2-40B4-BE49-F238E27FC236}">
                <a16:creationId xmlns:a16="http://schemas.microsoft.com/office/drawing/2014/main" id="{F57910F6-672D-9432-E1B2-B27E344FB9D5}"/>
              </a:ext>
            </a:extLst>
          </p:cNvPr>
          <p:cNvSpPr>
            <a:spLocks/>
          </p:cNvSpPr>
          <p:nvPr/>
        </p:nvSpPr>
        <p:spPr bwMode="auto">
          <a:xfrm>
            <a:off x="-193675" y="-1055688"/>
            <a:ext cx="18288000" cy="10287001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6 h 10287000"/>
              <a:gd name="T6" fmla="*/ 0 w 18288000"/>
              <a:gd name="T7" fmla="*/ 10287006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22B939-6E72-4D49-A0F3-A1BF42BD93E4}"/>
              </a:ext>
            </a:extLst>
          </p:cNvPr>
          <p:cNvSpPr/>
          <p:nvPr/>
        </p:nvSpPr>
        <p:spPr>
          <a:xfrm flipV="1">
            <a:off x="9563100" y="9348788"/>
            <a:ext cx="3759200" cy="3332162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0900" name="Group 7">
            <a:extLst>
              <a:ext uri="{FF2B5EF4-FFF2-40B4-BE49-F238E27FC236}">
                <a16:creationId xmlns:a16="http://schemas.microsoft.com/office/drawing/2014/main" id="{0AD08330-CCF1-9249-563F-86705B59A975}"/>
              </a:ext>
            </a:extLst>
          </p:cNvPr>
          <p:cNvGrpSpPr>
            <a:grpSpLocks/>
          </p:cNvGrpSpPr>
          <p:nvPr/>
        </p:nvGrpSpPr>
        <p:grpSpPr bwMode="auto">
          <a:xfrm>
            <a:off x="17038638" y="3811588"/>
            <a:ext cx="3389312" cy="2663825"/>
            <a:chOff x="0" y="0"/>
            <a:chExt cx="696717" cy="547840"/>
          </a:xfrm>
        </p:grpSpPr>
        <p:sp>
          <p:nvSpPr>
            <p:cNvPr id="80939" name="Freeform 8">
              <a:extLst>
                <a:ext uri="{FF2B5EF4-FFF2-40B4-BE49-F238E27FC236}">
                  <a16:creationId xmlns:a16="http://schemas.microsoft.com/office/drawing/2014/main" id="{C9C6C703-C1B1-4F1E-3562-F12D1AA6D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" y="0"/>
              <a:ext cx="680138" cy="547840"/>
            </a:xfrm>
            <a:custGeom>
              <a:avLst/>
              <a:gdLst>
                <a:gd name="T0" fmla="*/ 668016 w 680138"/>
                <a:gd name="T1" fmla="*/ 301435 h 547840"/>
                <a:gd name="T2" fmla="*/ 505639 w 680138"/>
                <a:gd name="T3" fmla="*/ 520325 h 547840"/>
                <a:gd name="T4" fmla="*/ 450968 w 680138"/>
                <a:gd name="T5" fmla="*/ 547840 h 547840"/>
                <a:gd name="T6" fmla="*/ 229170 w 680138"/>
                <a:gd name="T7" fmla="*/ 547840 h 547840"/>
                <a:gd name="T8" fmla="*/ 174500 w 680138"/>
                <a:gd name="T9" fmla="*/ 520325 h 547840"/>
                <a:gd name="T10" fmla="*/ 12122 w 680138"/>
                <a:gd name="T11" fmla="*/ 301435 h 547840"/>
                <a:gd name="T12" fmla="*/ 12122 w 680138"/>
                <a:gd name="T13" fmla="*/ 246405 h 547840"/>
                <a:gd name="T14" fmla="*/ 174500 w 680138"/>
                <a:gd name="T15" fmla="*/ 27515 h 547840"/>
                <a:gd name="T16" fmla="*/ 229170 w 680138"/>
                <a:gd name="T17" fmla="*/ 0 h 547840"/>
                <a:gd name="T18" fmla="*/ 450968 w 680138"/>
                <a:gd name="T19" fmla="*/ 0 h 547840"/>
                <a:gd name="T20" fmla="*/ 505639 w 680138"/>
                <a:gd name="T21" fmla="*/ 27515 h 547840"/>
                <a:gd name="T22" fmla="*/ 668016 w 680138"/>
                <a:gd name="T23" fmla="*/ 246405 h 547840"/>
                <a:gd name="T24" fmla="*/ 668016 w 680138"/>
                <a:gd name="T25" fmla="*/ 301435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0" name="TextBox 9">
              <a:extLst>
                <a:ext uri="{FF2B5EF4-FFF2-40B4-BE49-F238E27FC236}">
                  <a16:creationId xmlns:a16="http://schemas.microsoft.com/office/drawing/2014/main" id="{B02B1172-8D0F-51B6-CA6B-11C7C6EBD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AADC5A0-6276-4F99-B6C4-2AEF8C87AECE}"/>
              </a:ext>
            </a:extLst>
          </p:cNvPr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0904" name="Group 11">
            <a:extLst>
              <a:ext uri="{FF2B5EF4-FFF2-40B4-BE49-F238E27FC236}">
                <a16:creationId xmlns:a16="http://schemas.microsoft.com/office/drawing/2014/main" id="{C3DD8023-E7D8-CAE9-8128-6537CD119AD6}"/>
              </a:ext>
            </a:extLst>
          </p:cNvPr>
          <p:cNvGrpSpPr>
            <a:grpSpLocks/>
          </p:cNvGrpSpPr>
          <p:nvPr/>
        </p:nvGrpSpPr>
        <p:grpSpPr bwMode="auto">
          <a:xfrm>
            <a:off x="1978025" y="6919913"/>
            <a:ext cx="3730625" cy="3205162"/>
            <a:chOff x="0" y="0"/>
            <a:chExt cx="812800" cy="698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4EE25B9-70D4-4314-92DF-2DCDC4CCAFF7}"/>
                </a:ext>
              </a:extLst>
            </p:cNvPr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0938" name="TextBox 13">
              <a:extLst>
                <a:ext uri="{FF2B5EF4-FFF2-40B4-BE49-F238E27FC236}">
                  <a16:creationId xmlns:a16="http://schemas.microsoft.com/office/drawing/2014/main" id="{772B55E2-20A5-D3E4-0665-6D0101E92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0905" name="Group 16">
            <a:extLst>
              <a:ext uri="{FF2B5EF4-FFF2-40B4-BE49-F238E27FC236}">
                <a16:creationId xmlns:a16="http://schemas.microsoft.com/office/drawing/2014/main" id="{2E49C6E0-5336-FB1D-B7B5-9BC43857393D}"/>
              </a:ext>
            </a:extLst>
          </p:cNvPr>
          <p:cNvGrpSpPr>
            <a:grpSpLocks/>
          </p:cNvGrpSpPr>
          <p:nvPr/>
        </p:nvGrpSpPr>
        <p:grpSpPr bwMode="auto">
          <a:xfrm>
            <a:off x="11442700" y="-5751513"/>
            <a:ext cx="10502900" cy="9024938"/>
            <a:chOff x="0" y="0"/>
            <a:chExt cx="812800" cy="698500"/>
          </a:xfrm>
        </p:grpSpPr>
        <p:sp>
          <p:nvSpPr>
            <p:cNvPr id="80933" name="Freeform 17">
              <a:extLst>
                <a:ext uri="{FF2B5EF4-FFF2-40B4-BE49-F238E27FC236}">
                  <a16:creationId xmlns:a16="http://schemas.microsoft.com/office/drawing/2014/main" id="{6AB724B1-4011-467D-6FEF-DF2630896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4" name="TextBox 18">
              <a:extLst>
                <a:ext uri="{FF2B5EF4-FFF2-40B4-BE49-F238E27FC236}">
                  <a16:creationId xmlns:a16="http://schemas.microsoft.com/office/drawing/2014/main" id="{99358D88-5E0E-6022-282B-81376E81EE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0906" name="Group 19">
            <a:extLst>
              <a:ext uri="{FF2B5EF4-FFF2-40B4-BE49-F238E27FC236}">
                <a16:creationId xmlns:a16="http://schemas.microsoft.com/office/drawing/2014/main" id="{E5BBA620-6853-79C4-A37D-8D417EEDD745}"/>
              </a:ext>
            </a:extLst>
          </p:cNvPr>
          <p:cNvGrpSpPr>
            <a:grpSpLocks/>
          </p:cNvGrpSpPr>
          <p:nvPr/>
        </p:nvGrpSpPr>
        <p:grpSpPr bwMode="auto">
          <a:xfrm>
            <a:off x="13573125" y="-4095750"/>
            <a:ext cx="8001000" cy="6873875"/>
            <a:chOff x="0" y="0"/>
            <a:chExt cx="812800" cy="698500"/>
          </a:xfrm>
        </p:grpSpPr>
        <p:sp>
          <p:nvSpPr>
            <p:cNvPr id="80931" name="Freeform 20">
              <a:extLst>
                <a:ext uri="{FF2B5EF4-FFF2-40B4-BE49-F238E27FC236}">
                  <a16:creationId xmlns:a16="http://schemas.microsoft.com/office/drawing/2014/main" id="{CF221F44-08F8-293C-6598-717FD342E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" y="0"/>
              <a:ext cx="800164" cy="698500"/>
            </a:xfrm>
            <a:custGeom>
              <a:avLst/>
              <a:gdLst>
                <a:gd name="T0" fmla="*/ 789935 w 800164"/>
                <a:gd name="T1" fmla="*/ 377690 h 698500"/>
                <a:gd name="T2" fmla="*/ 619829 w 800164"/>
                <a:gd name="T3" fmla="*/ 670060 h 698500"/>
                <a:gd name="T4" fmla="*/ 570379 w 800164"/>
                <a:gd name="T5" fmla="*/ 698500 h 698500"/>
                <a:gd name="T6" fmla="*/ 229785 w 800164"/>
                <a:gd name="T7" fmla="*/ 698500 h 698500"/>
                <a:gd name="T8" fmla="*/ 180335 w 800164"/>
                <a:gd name="T9" fmla="*/ 670060 h 698500"/>
                <a:gd name="T10" fmla="*/ 10229 w 800164"/>
                <a:gd name="T11" fmla="*/ 377690 h 698500"/>
                <a:gd name="T12" fmla="*/ 10229 w 800164"/>
                <a:gd name="T13" fmla="*/ 320810 h 698500"/>
                <a:gd name="T14" fmla="*/ 180335 w 800164"/>
                <a:gd name="T15" fmla="*/ 28440 h 698500"/>
                <a:gd name="T16" fmla="*/ 229785 w 800164"/>
                <a:gd name="T17" fmla="*/ 0 h 698500"/>
                <a:gd name="T18" fmla="*/ 570379 w 800164"/>
                <a:gd name="T19" fmla="*/ 0 h 698500"/>
                <a:gd name="T20" fmla="*/ 619829 w 800164"/>
                <a:gd name="T21" fmla="*/ 28440 h 698500"/>
                <a:gd name="T22" fmla="*/ 789935 w 800164"/>
                <a:gd name="T23" fmla="*/ 320810 h 698500"/>
                <a:gd name="T24" fmla="*/ 789935 w 800164"/>
                <a:gd name="T25" fmla="*/ 377690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32" name="TextBox 21">
              <a:extLst>
                <a:ext uri="{FF2B5EF4-FFF2-40B4-BE49-F238E27FC236}">
                  <a16:creationId xmlns:a16="http://schemas.microsoft.com/office/drawing/2014/main" id="{D9A544DB-892A-B5D1-38FA-CA07411E1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0907" name="Group 22">
            <a:extLst>
              <a:ext uri="{FF2B5EF4-FFF2-40B4-BE49-F238E27FC236}">
                <a16:creationId xmlns:a16="http://schemas.microsoft.com/office/drawing/2014/main" id="{DDD1C091-4421-F77E-BDC4-84BD96850B67}"/>
              </a:ext>
            </a:extLst>
          </p:cNvPr>
          <p:cNvGrpSpPr>
            <a:grpSpLocks/>
          </p:cNvGrpSpPr>
          <p:nvPr/>
        </p:nvGrpSpPr>
        <p:grpSpPr bwMode="auto">
          <a:xfrm>
            <a:off x="15925800" y="439738"/>
            <a:ext cx="3297238" cy="2833687"/>
            <a:chOff x="0" y="0"/>
            <a:chExt cx="812800" cy="6985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4BF6DA6-3517-4A17-B847-BB332F26AC95}"/>
                </a:ext>
              </a:extLst>
            </p:cNvPr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0930" name="TextBox 24">
              <a:extLst>
                <a:ext uri="{FF2B5EF4-FFF2-40B4-BE49-F238E27FC236}">
                  <a16:creationId xmlns:a16="http://schemas.microsoft.com/office/drawing/2014/main" id="{361709CC-2C5D-4B23-DCDA-E0338F4A3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EC1CB022-91B9-4A00-85ED-F2F69853767E}"/>
              </a:ext>
            </a:extLst>
          </p:cNvPr>
          <p:cNvSpPr/>
          <p:nvPr/>
        </p:nvSpPr>
        <p:spPr>
          <a:xfrm>
            <a:off x="-989013" y="-658813"/>
            <a:ext cx="2967038" cy="2570163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129C5BFD-7F21-4989-B7A7-B54E8797DF5F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D9FF18F-DCAF-4298-8D1D-75AAC7CC524A}"/>
              </a:ext>
            </a:extLst>
          </p:cNvPr>
          <p:cNvSpPr/>
          <p:nvPr/>
        </p:nvSpPr>
        <p:spPr>
          <a:xfrm>
            <a:off x="13573125" y="-444500"/>
            <a:ext cx="1177925" cy="798513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8178E9D-9422-4CA3-917B-E7CDD8F6E83F}"/>
              </a:ext>
            </a:extLst>
          </p:cNvPr>
          <p:cNvSpPr/>
          <p:nvPr/>
        </p:nvSpPr>
        <p:spPr>
          <a:xfrm rot="-10800000">
            <a:off x="-307975" y="-758825"/>
            <a:ext cx="2163763" cy="1112838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ECDF7BC-649F-483B-85EA-50FDD7107F66}"/>
              </a:ext>
            </a:extLst>
          </p:cNvPr>
          <p:cNvSpPr/>
          <p:nvPr/>
        </p:nvSpPr>
        <p:spPr>
          <a:xfrm rot="-10800000" flipV="1">
            <a:off x="16552863" y="9975850"/>
            <a:ext cx="2165350" cy="1111250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6653" name="TextBox 30">
            <a:extLst>
              <a:ext uri="{FF2B5EF4-FFF2-40B4-BE49-F238E27FC236}">
                <a16:creationId xmlns:a16="http://schemas.microsoft.com/office/drawing/2014/main" id="{38D324ED-3915-499C-9023-FF31390C8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300" y="3241675"/>
            <a:ext cx="8466138" cy="746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1200" indent="-355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>
                <a:solidFill>
                  <a:srgbClr val="F58923"/>
                </a:solidFill>
                <a:latin typeface="Aptos"/>
                <a:ea typeface="Helvetica World" charset="-128"/>
                <a:sym typeface="Helvetica World" charset="-128"/>
              </a:rPr>
              <a:t>Coursera</a:t>
            </a:r>
            <a:r>
              <a:rPr lang="en-US" altLang="en-US" sz="3600" dirty="0">
                <a:solidFill>
                  <a:srgbClr val="F58923"/>
                </a:solidFill>
                <a:latin typeface="Aptos"/>
                <a:ea typeface="Helvetica World" charset="-128"/>
                <a:sym typeface="Helvetica World" charset="-128"/>
              </a:rPr>
              <a:t>: </a:t>
            </a:r>
            <a:r>
              <a:rPr lang="en-US" altLang="en-US" sz="3600" dirty="0">
                <a:solidFill>
                  <a:srgbClr val="1701AD"/>
                </a:solidFill>
                <a:latin typeface="Aptos"/>
                <a:ea typeface="Helvetica World" charset="-128"/>
                <a:sym typeface="Helvetica World" charset="-128"/>
              </a:rPr>
              <a:t>Free Training &amp; Certifications for All Students</a:t>
            </a:r>
          </a:p>
          <a:p>
            <a:pPr lvl="1" eaLnBrk="1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3600" dirty="0">
              <a:solidFill>
                <a:srgbClr val="1701AD"/>
              </a:solidFill>
              <a:latin typeface="Aptos"/>
              <a:ea typeface="Helvetica World" charset="-128"/>
              <a:sym typeface="Helvetica World" charset="-128"/>
            </a:endParaRPr>
          </a:p>
          <a:p>
            <a:pPr marL="860425" lvl="1" indent="-504825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>
                <a:solidFill>
                  <a:srgbClr val="F58923"/>
                </a:solidFill>
                <a:latin typeface="Aptos"/>
                <a:ea typeface="Helvetica World" charset="-128"/>
                <a:sym typeface="Helvetica World" charset="-128"/>
              </a:rPr>
              <a:t>LinkedIn Learning</a:t>
            </a:r>
            <a:r>
              <a:rPr lang="en-US" altLang="en-US" sz="3600" dirty="0">
                <a:solidFill>
                  <a:srgbClr val="F58923"/>
                </a:solidFill>
                <a:latin typeface="Aptos"/>
                <a:ea typeface="Helvetica World" charset="-128"/>
                <a:sym typeface="Helvetica World" charset="-128"/>
              </a:rPr>
              <a:t>: </a:t>
            </a:r>
            <a:r>
              <a:rPr lang="en-US" altLang="en-US" sz="3600" dirty="0">
                <a:solidFill>
                  <a:srgbClr val="1701AD"/>
                </a:solidFill>
                <a:latin typeface="Aptos"/>
                <a:ea typeface="Helvetica World" charset="-128"/>
                <a:sym typeface="Helvetica World" charset="-128"/>
              </a:rPr>
              <a:t>Professional &amp; Technical Skill Development &amp; Networking</a:t>
            </a:r>
          </a:p>
          <a:p>
            <a:pPr lvl="1" eaLnBrk="1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3600" dirty="0">
              <a:solidFill>
                <a:srgbClr val="1701AD"/>
              </a:solidFill>
              <a:latin typeface="Aptos"/>
              <a:ea typeface="Helvetica World" charset="-128"/>
              <a:sym typeface="Helvetica World" charset="-128"/>
            </a:endParaRP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600" b="1" dirty="0">
                <a:solidFill>
                  <a:srgbClr val="F58923"/>
                </a:solidFill>
                <a:latin typeface="Aptos"/>
                <a:ea typeface="Helvetica World" charset="-128"/>
                <a:sym typeface="Helvetica World" charset="-128"/>
              </a:rPr>
              <a:t>MedCerts: </a:t>
            </a:r>
            <a:r>
              <a:rPr lang="en-US" altLang="en-US" sz="3600" dirty="0">
                <a:solidFill>
                  <a:srgbClr val="1701AD"/>
                </a:solidFill>
                <a:latin typeface="Aptos"/>
                <a:ea typeface="Helvetica World" charset="-128"/>
                <a:sym typeface="Helvetica World" charset="-128"/>
              </a:rPr>
              <a:t>Affordable Healthcare and Technology Certifications ($2K–$5K)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endParaRPr lang="en-US" altLang="en-US" sz="3300" dirty="0">
              <a:solidFill>
                <a:srgbClr val="1701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  <a:p>
            <a:pPr marL="355600" lvl="1" indent="0" eaLnBrk="1" hangingPunct="1">
              <a:spcBef>
                <a:spcPts val="1200"/>
              </a:spcBef>
              <a:spcAft>
                <a:spcPts val="1200"/>
              </a:spcAft>
              <a:defRPr/>
            </a:pPr>
            <a:endParaRPr lang="en-US" altLang="en-US" sz="3300" dirty="0">
              <a:solidFill>
                <a:srgbClr val="1701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</p:txBody>
      </p:sp>
      <p:sp>
        <p:nvSpPr>
          <p:cNvPr id="80914" name="TextBox 31">
            <a:extLst>
              <a:ext uri="{FF2B5EF4-FFF2-40B4-BE49-F238E27FC236}">
                <a16:creationId xmlns:a16="http://schemas.microsoft.com/office/drawing/2014/main" id="{EDCA2F35-6299-C875-3E8F-D5CC1BEC7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517525"/>
            <a:ext cx="100552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80915" name="TextBox 31">
            <a:extLst>
              <a:ext uri="{FF2B5EF4-FFF2-40B4-BE49-F238E27FC236}">
                <a16:creationId xmlns:a16="http://schemas.microsoft.com/office/drawing/2014/main" id="{74DA75AC-023B-A10A-36A0-F6ED94BE7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9888" y="1244600"/>
            <a:ext cx="80264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Workforce Development Partnerships</a:t>
            </a:r>
          </a:p>
        </p:txBody>
      </p:sp>
      <p:pic>
        <p:nvPicPr>
          <p:cNvPr id="80916" name="Picture 33">
            <a:extLst>
              <a:ext uri="{FF2B5EF4-FFF2-40B4-BE49-F238E27FC236}">
                <a16:creationId xmlns:a16="http://schemas.microsoft.com/office/drawing/2014/main" id="{2F7178CB-3ACD-C4DC-45F1-6475AE5AC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21399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17" name="Group 3">
            <a:extLst>
              <a:ext uri="{FF2B5EF4-FFF2-40B4-BE49-F238E27FC236}">
                <a16:creationId xmlns:a16="http://schemas.microsoft.com/office/drawing/2014/main" id="{FADE9B4B-4E36-C840-0538-3639F3E99A0B}"/>
              </a:ext>
            </a:extLst>
          </p:cNvPr>
          <p:cNvGrpSpPr>
            <a:grpSpLocks/>
          </p:cNvGrpSpPr>
          <p:nvPr/>
        </p:nvGrpSpPr>
        <p:grpSpPr bwMode="auto">
          <a:xfrm>
            <a:off x="-2933700" y="2481263"/>
            <a:ext cx="10504488" cy="9026525"/>
            <a:chOff x="0" y="0"/>
            <a:chExt cx="812800" cy="698500"/>
          </a:xfrm>
        </p:grpSpPr>
        <p:sp>
          <p:nvSpPr>
            <p:cNvPr id="80925" name="Freeform 4">
              <a:extLst>
                <a:ext uri="{FF2B5EF4-FFF2-40B4-BE49-F238E27FC236}">
                  <a16:creationId xmlns:a16="http://schemas.microsoft.com/office/drawing/2014/main" id="{E17F09E9-8420-46AE-07E0-694F80FA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6" name="TextBox 5">
              <a:extLst>
                <a:ext uri="{FF2B5EF4-FFF2-40B4-BE49-F238E27FC236}">
                  <a16:creationId xmlns:a16="http://schemas.microsoft.com/office/drawing/2014/main" id="{22B65653-CDD4-5F6A-950D-EA39CF834D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8" name="Freeform 10">
            <a:extLst>
              <a:ext uri="{FF2B5EF4-FFF2-40B4-BE49-F238E27FC236}">
                <a16:creationId xmlns:a16="http://schemas.microsoft.com/office/drawing/2014/main" id="{AA79D832-8284-4324-9943-F546353B3C57}"/>
              </a:ext>
            </a:extLst>
          </p:cNvPr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0921" name="Group 14">
            <a:extLst>
              <a:ext uri="{FF2B5EF4-FFF2-40B4-BE49-F238E27FC236}">
                <a16:creationId xmlns:a16="http://schemas.microsoft.com/office/drawing/2014/main" id="{BB4C67BB-A01E-BAD9-F466-F152776DC084}"/>
              </a:ext>
            </a:extLst>
          </p:cNvPr>
          <p:cNvGrpSpPr>
            <a:grpSpLocks/>
          </p:cNvGrpSpPr>
          <p:nvPr/>
        </p:nvGrpSpPr>
        <p:grpSpPr bwMode="auto">
          <a:xfrm>
            <a:off x="-3279775" y="1985963"/>
            <a:ext cx="10160000" cy="8731250"/>
            <a:chOff x="0" y="0"/>
            <a:chExt cx="812800" cy="698500"/>
          </a:xfrm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8B146176-46A6-460B-B457-4A2B11091C8B}"/>
                </a:ext>
              </a:extLst>
            </p:cNvPr>
            <p:cNvSpPr/>
            <p:nvPr/>
          </p:nvSpPr>
          <p:spPr>
            <a:xfrm>
              <a:off x="5268" y="0"/>
              <a:ext cx="802265" cy="698500"/>
            </a:xfrm>
            <a:custGeom>
              <a:avLst/>
              <a:gdLst/>
              <a:ahLst/>
              <a:cxnLst/>
              <a:rect l="l" t="t" r="r" b="b"/>
              <a:pathLst>
                <a:path w="802265" h="698500">
                  <a:moveTo>
                    <a:pt x="793737" y="372961"/>
                  </a:moveTo>
                  <a:lnTo>
                    <a:pt x="618127" y="674789"/>
                  </a:lnTo>
                  <a:cubicBezTo>
                    <a:pt x="609586" y="689469"/>
                    <a:pt x="593884" y="698500"/>
                    <a:pt x="576900" y="698500"/>
                  </a:cubicBezTo>
                  <a:lnTo>
                    <a:pt x="225364" y="698500"/>
                  </a:lnTo>
                  <a:cubicBezTo>
                    <a:pt x="208380" y="698500"/>
                    <a:pt x="192678" y="689469"/>
                    <a:pt x="184137" y="674789"/>
                  </a:cubicBezTo>
                  <a:lnTo>
                    <a:pt x="8527" y="372961"/>
                  </a:lnTo>
                  <a:cubicBezTo>
                    <a:pt x="0" y="358304"/>
                    <a:pt x="0" y="340196"/>
                    <a:pt x="8527" y="325539"/>
                  </a:cubicBezTo>
                  <a:lnTo>
                    <a:pt x="184137" y="23711"/>
                  </a:lnTo>
                  <a:cubicBezTo>
                    <a:pt x="192678" y="9031"/>
                    <a:pt x="208380" y="0"/>
                    <a:pt x="225364" y="0"/>
                  </a:cubicBezTo>
                  <a:lnTo>
                    <a:pt x="576900" y="0"/>
                  </a:lnTo>
                  <a:cubicBezTo>
                    <a:pt x="593884" y="0"/>
                    <a:pt x="609586" y="9031"/>
                    <a:pt x="618127" y="23711"/>
                  </a:cubicBezTo>
                  <a:lnTo>
                    <a:pt x="793737" y="325539"/>
                  </a:lnTo>
                  <a:cubicBezTo>
                    <a:pt x="802264" y="340196"/>
                    <a:pt x="802264" y="358304"/>
                    <a:pt x="793737" y="372961"/>
                  </a:cubicBezTo>
                  <a:close/>
                </a:path>
              </a:pathLst>
            </a:custGeom>
            <a:blipFill>
              <a:blip r:embed="rId12"/>
              <a:stretch>
                <a:fillRect l="-15768" r="-15768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reeform 2">
            <a:extLst>
              <a:ext uri="{FF2B5EF4-FFF2-40B4-BE49-F238E27FC236}">
                <a16:creationId xmlns:a16="http://schemas.microsoft.com/office/drawing/2014/main" id="{9AF90FDF-E383-04CB-F1B2-0844DC91ACDF}"/>
              </a:ext>
            </a:extLst>
          </p:cNvPr>
          <p:cNvSpPr>
            <a:spLocks/>
          </p:cNvSpPr>
          <p:nvPr/>
        </p:nvSpPr>
        <p:spPr bwMode="auto">
          <a:xfrm>
            <a:off x="65088" y="-1376363"/>
            <a:ext cx="18288000" cy="10287001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6 h 10287000"/>
              <a:gd name="T6" fmla="*/ 0 w 18288000"/>
              <a:gd name="T7" fmla="*/ 10287006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22B939-6E72-4D49-A0F3-A1BF42BD93E4}"/>
              </a:ext>
            </a:extLst>
          </p:cNvPr>
          <p:cNvSpPr/>
          <p:nvPr/>
        </p:nvSpPr>
        <p:spPr>
          <a:xfrm flipV="1">
            <a:off x="9563100" y="9348788"/>
            <a:ext cx="3759200" cy="3332162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5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2948" name="Group 7">
            <a:extLst>
              <a:ext uri="{FF2B5EF4-FFF2-40B4-BE49-F238E27FC236}">
                <a16:creationId xmlns:a16="http://schemas.microsoft.com/office/drawing/2014/main" id="{C4C7B7AC-BC14-59B4-E4B6-5597C737AC0F}"/>
              </a:ext>
            </a:extLst>
          </p:cNvPr>
          <p:cNvGrpSpPr>
            <a:grpSpLocks/>
          </p:cNvGrpSpPr>
          <p:nvPr/>
        </p:nvGrpSpPr>
        <p:grpSpPr bwMode="auto">
          <a:xfrm>
            <a:off x="17038638" y="3811588"/>
            <a:ext cx="3389312" cy="2663825"/>
            <a:chOff x="0" y="0"/>
            <a:chExt cx="696717" cy="547840"/>
          </a:xfrm>
        </p:grpSpPr>
        <p:sp>
          <p:nvSpPr>
            <p:cNvPr id="82980" name="Freeform 8">
              <a:extLst>
                <a:ext uri="{FF2B5EF4-FFF2-40B4-BE49-F238E27FC236}">
                  <a16:creationId xmlns:a16="http://schemas.microsoft.com/office/drawing/2014/main" id="{766383F0-1270-8F46-D69E-5B37249B2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" y="0"/>
              <a:ext cx="680138" cy="547840"/>
            </a:xfrm>
            <a:custGeom>
              <a:avLst/>
              <a:gdLst>
                <a:gd name="T0" fmla="*/ 668016 w 680138"/>
                <a:gd name="T1" fmla="*/ 301435 h 547840"/>
                <a:gd name="T2" fmla="*/ 505639 w 680138"/>
                <a:gd name="T3" fmla="*/ 520325 h 547840"/>
                <a:gd name="T4" fmla="*/ 450968 w 680138"/>
                <a:gd name="T5" fmla="*/ 547840 h 547840"/>
                <a:gd name="T6" fmla="*/ 229170 w 680138"/>
                <a:gd name="T7" fmla="*/ 547840 h 547840"/>
                <a:gd name="T8" fmla="*/ 174500 w 680138"/>
                <a:gd name="T9" fmla="*/ 520325 h 547840"/>
                <a:gd name="T10" fmla="*/ 12122 w 680138"/>
                <a:gd name="T11" fmla="*/ 301435 h 547840"/>
                <a:gd name="T12" fmla="*/ 12122 w 680138"/>
                <a:gd name="T13" fmla="*/ 246405 h 547840"/>
                <a:gd name="T14" fmla="*/ 174500 w 680138"/>
                <a:gd name="T15" fmla="*/ 27515 h 547840"/>
                <a:gd name="T16" fmla="*/ 229170 w 680138"/>
                <a:gd name="T17" fmla="*/ 0 h 547840"/>
                <a:gd name="T18" fmla="*/ 450968 w 680138"/>
                <a:gd name="T19" fmla="*/ 0 h 547840"/>
                <a:gd name="T20" fmla="*/ 505639 w 680138"/>
                <a:gd name="T21" fmla="*/ 27515 h 547840"/>
                <a:gd name="T22" fmla="*/ 668016 w 680138"/>
                <a:gd name="T23" fmla="*/ 246405 h 547840"/>
                <a:gd name="T24" fmla="*/ 668016 w 680138"/>
                <a:gd name="T25" fmla="*/ 301435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81" name="TextBox 9">
              <a:extLst>
                <a:ext uri="{FF2B5EF4-FFF2-40B4-BE49-F238E27FC236}">
                  <a16:creationId xmlns:a16="http://schemas.microsoft.com/office/drawing/2014/main" id="{BE3CA98A-14E8-D040-4494-948224E9E2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AADC5A0-6276-4F99-B6C4-2AEF8C87AECE}"/>
              </a:ext>
            </a:extLst>
          </p:cNvPr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2952" name="Group 11">
            <a:extLst>
              <a:ext uri="{FF2B5EF4-FFF2-40B4-BE49-F238E27FC236}">
                <a16:creationId xmlns:a16="http://schemas.microsoft.com/office/drawing/2014/main" id="{B10BAB16-FD99-FBCB-EED7-B39C9CA240E5}"/>
              </a:ext>
            </a:extLst>
          </p:cNvPr>
          <p:cNvGrpSpPr>
            <a:grpSpLocks/>
          </p:cNvGrpSpPr>
          <p:nvPr/>
        </p:nvGrpSpPr>
        <p:grpSpPr bwMode="auto">
          <a:xfrm>
            <a:off x="1978025" y="6919913"/>
            <a:ext cx="3730625" cy="3205162"/>
            <a:chOff x="0" y="0"/>
            <a:chExt cx="812800" cy="698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4EE25B9-70D4-4314-92DF-2DCDC4CCAFF7}"/>
                </a:ext>
              </a:extLst>
            </p:cNvPr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979" name="TextBox 13">
              <a:extLst>
                <a:ext uri="{FF2B5EF4-FFF2-40B4-BE49-F238E27FC236}">
                  <a16:creationId xmlns:a16="http://schemas.microsoft.com/office/drawing/2014/main" id="{A9303488-46D8-D6EC-6CAC-38FC25155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2953" name="Group 16">
            <a:extLst>
              <a:ext uri="{FF2B5EF4-FFF2-40B4-BE49-F238E27FC236}">
                <a16:creationId xmlns:a16="http://schemas.microsoft.com/office/drawing/2014/main" id="{F8D2F3A2-53EF-88BA-567D-E978082820B7}"/>
              </a:ext>
            </a:extLst>
          </p:cNvPr>
          <p:cNvGrpSpPr>
            <a:grpSpLocks/>
          </p:cNvGrpSpPr>
          <p:nvPr/>
        </p:nvGrpSpPr>
        <p:grpSpPr bwMode="auto">
          <a:xfrm>
            <a:off x="11442700" y="-5751513"/>
            <a:ext cx="10502900" cy="9024938"/>
            <a:chOff x="0" y="0"/>
            <a:chExt cx="812800" cy="698500"/>
          </a:xfrm>
        </p:grpSpPr>
        <p:sp>
          <p:nvSpPr>
            <p:cNvPr id="82974" name="Freeform 17">
              <a:extLst>
                <a:ext uri="{FF2B5EF4-FFF2-40B4-BE49-F238E27FC236}">
                  <a16:creationId xmlns:a16="http://schemas.microsoft.com/office/drawing/2014/main" id="{FEDF8269-B01C-92CC-11AB-03FA97AED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5" name="TextBox 18">
              <a:extLst>
                <a:ext uri="{FF2B5EF4-FFF2-40B4-BE49-F238E27FC236}">
                  <a16:creationId xmlns:a16="http://schemas.microsoft.com/office/drawing/2014/main" id="{295A9337-EEB5-7A06-3DD7-0B4DBD3DFE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2954" name="Group 19">
            <a:extLst>
              <a:ext uri="{FF2B5EF4-FFF2-40B4-BE49-F238E27FC236}">
                <a16:creationId xmlns:a16="http://schemas.microsoft.com/office/drawing/2014/main" id="{1099362D-A844-864B-2C93-34166A527998}"/>
              </a:ext>
            </a:extLst>
          </p:cNvPr>
          <p:cNvGrpSpPr>
            <a:grpSpLocks/>
          </p:cNvGrpSpPr>
          <p:nvPr/>
        </p:nvGrpSpPr>
        <p:grpSpPr bwMode="auto">
          <a:xfrm>
            <a:off x="13573125" y="-4095750"/>
            <a:ext cx="8001000" cy="6873875"/>
            <a:chOff x="0" y="0"/>
            <a:chExt cx="812800" cy="698500"/>
          </a:xfrm>
        </p:grpSpPr>
        <p:sp>
          <p:nvSpPr>
            <p:cNvPr id="82972" name="Freeform 20">
              <a:extLst>
                <a:ext uri="{FF2B5EF4-FFF2-40B4-BE49-F238E27FC236}">
                  <a16:creationId xmlns:a16="http://schemas.microsoft.com/office/drawing/2014/main" id="{05318676-D41D-B63F-59BC-E9113C6F3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" y="0"/>
              <a:ext cx="800164" cy="698500"/>
            </a:xfrm>
            <a:custGeom>
              <a:avLst/>
              <a:gdLst>
                <a:gd name="T0" fmla="*/ 789935 w 800164"/>
                <a:gd name="T1" fmla="*/ 377690 h 698500"/>
                <a:gd name="T2" fmla="*/ 619829 w 800164"/>
                <a:gd name="T3" fmla="*/ 670060 h 698500"/>
                <a:gd name="T4" fmla="*/ 570379 w 800164"/>
                <a:gd name="T5" fmla="*/ 698500 h 698500"/>
                <a:gd name="T6" fmla="*/ 229785 w 800164"/>
                <a:gd name="T7" fmla="*/ 698500 h 698500"/>
                <a:gd name="T8" fmla="*/ 180335 w 800164"/>
                <a:gd name="T9" fmla="*/ 670060 h 698500"/>
                <a:gd name="T10" fmla="*/ 10229 w 800164"/>
                <a:gd name="T11" fmla="*/ 377690 h 698500"/>
                <a:gd name="T12" fmla="*/ 10229 w 800164"/>
                <a:gd name="T13" fmla="*/ 320810 h 698500"/>
                <a:gd name="T14" fmla="*/ 180335 w 800164"/>
                <a:gd name="T15" fmla="*/ 28440 h 698500"/>
                <a:gd name="T16" fmla="*/ 229785 w 800164"/>
                <a:gd name="T17" fmla="*/ 0 h 698500"/>
                <a:gd name="T18" fmla="*/ 570379 w 800164"/>
                <a:gd name="T19" fmla="*/ 0 h 698500"/>
                <a:gd name="T20" fmla="*/ 619829 w 800164"/>
                <a:gd name="T21" fmla="*/ 28440 h 698500"/>
                <a:gd name="T22" fmla="*/ 789935 w 800164"/>
                <a:gd name="T23" fmla="*/ 320810 h 698500"/>
                <a:gd name="T24" fmla="*/ 789935 w 800164"/>
                <a:gd name="T25" fmla="*/ 377690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3" name="TextBox 21">
              <a:extLst>
                <a:ext uri="{FF2B5EF4-FFF2-40B4-BE49-F238E27FC236}">
                  <a16:creationId xmlns:a16="http://schemas.microsoft.com/office/drawing/2014/main" id="{F78177C9-19AB-B1C9-DD1C-F256EBBF3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2955" name="Group 22">
            <a:extLst>
              <a:ext uri="{FF2B5EF4-FFF2-40B4-BE49-F238E27FC236}">
                <a16:creationId xmlns:a16="http://schemas.microsoft.com/office/drawing/2014/main" id="{98D34106-2F52-C33B-00F4-B51F1F254233}"/>
              </a:ext>
            </a:extLst>
          </p:cNvPr>
          <p:cNvGrpSpPr>
            <a:grpSpLocks/>
          </p:cNvGrpSpPr>
          <p:nvPr/>
        </p:nvGrpSpPr>
        <p:grpSpPr bwMode="auto">
          <a:xfrm>
            <a:off x="15925800" y="439738"/>
            <a:ext cx="3297238" cy="2833687"/>
            <a:chOff x="0" y="0"/>
            <a:chExt cx="812800" cy="6985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84BF6DA6-3517-4A17-B847-BB332F26AC95}"/>
                </a:ext>
              </a:extLst>
            </p:cNvPr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2971" name="TextBox 24">
              <a:extLst>
                <a:ext uri="{FF2B5EF4-FFF2-40B4-BE49-F238E27FC236}">
                  <a16:creationId xmlns:a16="http://schemas.microsoft.com/office/drawing/2014/main" id="{18A5F103-BB7D-D8B8-2067-CAF5D3B4F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EC1CB022-91B9-4A00-85ED-F2F69853767E}"/>
              </a:ext>
            </a:extLst>
          </p:cNvPr>
          <p:cNvSpPr/>
          <p:nvPr/>
        </p:nvSpPr>
        <p:spPr>
          <a:xfrm>
            <a:off x="-989013" y="-658813"/>
            <a:ext cx="2967038" cy="2570163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129C5BFD-7F21-4989-B7A7-B54E8797DF5F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D9FF18F-DCAF-4298-8D1D-75AAC7CC524A}"/>
              </a:ext>
            </a:extLst>
          </p:cNvPr>
          <p:cNvSpPr/>
          <p:nvPr/>
        </p:nvSpPr>
        <p:spPr>
          <a:xfrm>
            <a:off x="13573125" y="-444500"/>
            <a:ext cx="1177925" cy="798513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8178E9D-9422-4CA3-917B-E7CDD8F6E83F}"/>
              </a:ext>
            </a:extLst>
          </p:cNvPr>
          <p:cNvSpPr/>
          <p:nvPr/>
        </p:nvSpPr>
        <p:spPr>
          <a:xfrm rot="-10800000">
            <a:off x="-307975" y="-758825"/>
            <a:ext cx="2163763" cy="1112838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7ECDF7BC-649F-483B-85EA-50FDD7107F66}"/>
              </a:ext>
            </a:extLst>
          </p:cNvPr>
          <p:cNvSpPr/>
          <p:nvPr/>
        </p:nvSpPr>
        <p:spPr>
          <a:xfrm rot="-10800000" flipV="1">
            <a:off x="16552863" y="9975850"/>
            <a:ext cx="2165350" cy="1111250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2961" name="TextBox 31">
            <a:extLst>
              <a:ext uri="{FF2B5EF4-FFF2-40B4-BE49-F238E27FC236}">
                <a16:creationId xmlns:a16="http://schemas.microsoft.com/office/drawing/2014/main" id="{C189FD98-C59A-0046-4A46-2FB5CF29E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488" y="373063"/>
            <a:ext cx="100552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82962" name="TextBox 31">
            <a:extLst>
              <a:ext uri="{FF2B5EF4-FFF2-40B4-BE49-F238E27FC236}">
                <a16:creationId xmlns:a16="http://schemas.microsoft.com/office/drawing/2014/main" id="{66991FFF-4516-8272-E11F-F9E486DEB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25" y="1079500"/>
            <a:ext cx="893603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MedCerts at VSU</a:t>
            </a:r>
          </a:p>
        </p:txBody>
      </p:sp>
      <p:pic>
        <p:nvPicPr>
          <p:cNvPr id="82963" name="Picture 33">
            <a:extLst>
              <a:ext uri="{FF2B5EF4-FFF2-40B4-BE49-F238E27FC236}">
                <a16:creationId xmlns:a16="http://schemas.microsoft.com/office/drawing/2014/main" id="{2F9ACB96-DD8F-EDAC-CBCD-8728EB5E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213995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Freeform 10">
            <a:extLst>
              <a:ext uri="{FF2B5EF4-FFF2-40B4-BE49-F238E27FC236}">
                <a16:creationId xmlns:a16="http://schemas.microsoft.com/office/drawing/2014/main" id="{AA79D832-8284-4324-9943-F546353B3C57}"/>
              </a:ext>
            </a:extLst>
          </p:cNvPr>
          <p:cNvSpPr/>
          <p:nvPr/>
        </p:nvSpPr>
        <p:spPr>
          <a:xfrm rot="7353578">
            <a:off x="1207125" y="8414815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pic>
        <p:nvPicPr>
          <p:cNvPr id="2" name="40682-medcertsvirginiastate-hero-doc-90-1080p-16x9-9575826489-v1_0.mp4">
            <a:hlinkClick r:id="" action="ppaction://media"/>
            <a:extLst>
              <a:ext uri="{FF2B5EF4-FFF2-40B4-BE49-F238E27FC236}">
                <a16:creationId xmlns:a16="http://schemas.microsoft.com/office/drawing/2014/main" id="{A5A53991-2880-2100-51E6-A86EC6D5B261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88" y="2154238"/>
            <a:ext cx="10145712" cy="760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reeform 2">
            <a:extLst>
              <a:ext uri="{FF2B5EF4-FFF2-40B4-BE49-F238E27FC236}">
                <a16:creationId xmlns:a16="http://schemas.microsoft.com/office/drawing/2014/main" id="{7CC03FDC-A49D-C143-541F-2FA8EB1B9AB2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10287000 h 10287000"/>
            </a:gdLst>
            <a:ahLst/>
            <a:cxnLst/>
            <a:rect l="T0" t="T1" r="T2" b="T3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48924"/>
                </a:solidFill>
                <a:latin typeface="Helvetica World Bold" charset="-128"/>
                <a:ea typeface="Helvetica World Bold" charset="-128"/>
                <a:sym typeface="Helvetica World Bold" charset="-128"/>
              </a:rPr>
              <a:t>TrojansWork Initiative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/>
          </a:p>
        </p:txBody>
      </p:sp>
      <p:grpSp>
        <p:nvGrpSpPr>
          <p:cNvPr id="84995" name="Group 3">
            <a:extLst>
              <a:ext uri="{FF2B5EF4-FFF2-40B4-BE49-F238E27FC236}">
                <a16:creationId xmlns:a16="http://schemas.microsoft.com/office/drawing/2014/main" id="{A2DBB31C-7DA6-2776-70EE-42F963626DFE}"/>
              </a:ext>
            </a:extLst>
          </p:cNvPr>
          <p:cNvGrpSpPr>
            <a:grpSpLocks/>
          </p:cNvGrpSpPr>
          <p:nvPr/>
        </p:nvGrpSpPr>
        <p:grpSpPr bwMode="auto">
          <a:xfrm>
            <a:off x="11747500" y="-1530350"/>
            <a:ext cx="9728200" cy="7542213"/>
            <a:chOff x="0" y="0"/>
            <a:chExt cx="454457" cy="35232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804DF1C-76EB-4736-AACB-C49EC6654AC2}"/>
                </a:ext>
              </a:extLst>
            </p:cNvPr>
            <p:cNvSpPr/>
            <p:nvPr/>
          </p:nvSpPr>
          <p:spPr>
            <a:xfrm>
              <a:off x="7257" y="0"/>
              <a:ext cx="439943" cy="352326"/>
            </a:xfrm>
            <a:custGeom>
              <a:avLst/>
              <a:gdLst/>
              <a:ahLst/>
              <a:cxnLst/>
              <a:rect l="l" t="t" r="r" b="b"/>
              <a:pathLst>
                <a:path w="439943" h="352326">
                  <a:moveTo>
                    <a:pt x="225698" y="0"/>
                  </a:moveTo>
                  <a:lnTo>
                    <a:pt x="11045" y="0"/>
                  </a:lnTo>
                  <a:cubicBezTo>
                    <a:pt x="7269" y="0"/>
                    <a:pt x="3779" y="2014"/>
                    <a:pt x="1890" y="5284"/>
                  </a:cubicBezTo>
                  <a:cubicBezTo>
                    <a:pt x="2" y="8554"/>
                    <a:pt x="0" y="12583"/>
                    <a:pt x="1887" y="15854"/>
                  </a:cubicBezTo>
                  <a:lnTo>
                    <a:pt x="186799" y="336472"/>
                  </a:lnTo>
                  <a:cubicBezTo>
                    <a:pt x="192457" y="346282"/>
                    <a:pt x="202921" y="352326"/>
                    <a:pt x="214245" y="352326"/>
                  </a:cubicBezTo>
                  <a:lnTo>
                    <a:pt x="428898" y="352326"/>
                  </a:lnTo>
                  <a:cubicBezTo>
                    <a:pt x="432674" y="352326"/>
                    <a:pt x="436164" y="350312"/>
                    <a:pt x="438053" y="347042"/>
                  </a:cubicBezTo>
                  <a:cubicBezTo>
                    <a:pt x="439942" y="343772"/>
                    <a:pt x="439943" y="339743"/>
                    <a:pt x="438057" y="336472"/>
                  </a:cubicBezTo>
                  <a:lnTo>
                    <a:pt x="253144" y="15854"/>
                  </a:lnTo>
                  <a:cubicBezTo>
                    <a:pt x="247486" y="6044"/>
                    <a:pt x="237023" y="0"/>
                    <a:pt x="225698" y="0"/>
                  </a:cubicBezTo>
                  <a:close/>
                </a:path>
              </a:pathLst>
            </a:custGeom>
            <a:blipFill>
              <a:blip r:embed="rId4"/>
              <a:stretch>
                <a:fillRect l="-5378" r="-1760"/>
              </a:stretch>
            </a:blipFill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72AE939-28C4-4FC9-8F7E-D1AC6F196699}"/>
              </a:ext>
            </a:extLst>
          </p:cNvPr>
          <p:cNvSpPr/>
          <p:nvPr/>
        </p:nvSpPr>
        <p:spPr>
          <a:xfrm>
            <a:off x="-193397" y="-108627"/>
            <a:ext cx="4287337" cy="412575"/>
          </a:xfrm>
          <a:custGeom>
            <a:avLst/>
            <a:gdLst/>
            <a:ahLst/>
            <a:cxnLst/>
            <a:rect l="l" t="t" r="r" b="b"/>
            <a:pathLst>
              <a:path w="4287337" h="412575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4999" name="Group 9">
            <a:extLst>
              <a:ext uri="{FF2B5EF4-FFF2-40B4-BE49-F238E27FC236}">
                <a16:creationId xmlns:a16="http://schemas.microsoft.com/office/drawing/2014/main" id="{E39409FB-338B-B987-BC49-F3C152B6A22F}"/>
              </a:ext>
            </a:extLst>
          </p:cNvPr>
          <p:cNvGrpSpPr>
            <a:grpSpLocks/>
          </p:cNvGrpSpPr>
          <p:nvPr/>
        </p:nvGrpSpPr>
        <p:grpSpPr bwMode="auto">
          <a:xfrm>
            <a:off x="-1404938" y="-723900"/>
            <a:ext cx="2809876" cy="2414588"/>
            <a:chOff x="0" y="0"/>
            <a:chExt cx="812800" cy="698500"/>
          </a:xfrm>
        </p:grpSpPr>
        <p:sp>
          <p:nvSpPr>
            <p:cNvPr id="85019" name="Freeform 10">
              <a:extLst>
                <a:ext uri="{FF2B5EF4-FFF2-40B4-BE49-F238E27FC236}">
                  <a16:creationId xmlns:a16="http://schemas.microsoft.com/office/drawing/2014/main" id="{115BE0D3-0A25-4268-16BB-90CDADA20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20" name="TextBox 11">
              <a:extLst>
                <a:ext uri="{FF2B5EF4-FFF2-40B4-BE49-F238E27FC236}">
                  <a16:creationId xmlns:a16="http://schemas.microsoft.com/office/drawing/2014/main" id="{216012AA-8BB3-6E94-1219-D25737CB33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5000" name="Group 12">
            <a:extLst>
              <a:ext uri="{FF2B5EF4-FFF2-40B4-BE49-F238E27FC236}">
                <a16:creationId xmlns:a16="http://schemas.microsoft.com/office/drawing/2014/main" id="{10F2CEFA-B0C7-F581-3DE6-40D83C0FEBA8}"/>
              </a:ext>
            </a:extLst>
          </p:cNvPr>
          <p:cNvGrpSpPr>
            <a:grpSpLocks/>
          </p:cNvGrpSpPr>
          <p:nvPr/>
        </p:nvGrpSpPr>
        <p:grpSpPr bwMode="auto">
          <a:xfrm>
            <a:off x="17421225" y="7599363"/>
            <a:ext cx="2311400" cy="1817687"/>
            <a:chOff x="0" y="0"/>
            <a:chExt cx="696717" cy="547840"/>
          </a:xfrm>
        </p:grpSpPr>
        <p:sp>
          <p:nvSpPr>
            <p:cNvPr id="85017" name="Freeform 13">
              <a:extLst>
                <a:ext uri="{FF2B5EF4-FFF2-40B4-BE49-F238E27FC236}">
                  <a16:creationId xmlns:a16="http://schemas.microsoft.com/office/drawing/2014/main" id="{4CA08E54-5F6B-F375-C858-B3637F9CC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0"/>
              <a:ext cx="682130" cy="547840"/>
            </a:xfrm>
            <a:custGeom>
              <a:avLst/>
              <a:gdLst>
                <a:gd name="T0" fmla="*/ 671465 w 682130"/>
                <a:gd name="T1" fmla="*/ 298129 h 547840"/>
                <a:gd name="T2" fmla="*/ 504182 w 682130"/>
                <a:gd name="T3" fmla="*/ 523631 h 547840"/>
                <a:gd name="T4" fmla="*/ 456081 w 682130"/>
                <a:gd name="T5" fmla="*/ 547840 h 547840"/>
                <a:gd name="T6" fmla="*/ 226050 w 682130"/>
                <a:gd name="T7" fmla="*/ 547840 h 547840"/>
                <a:gd name="T8" fmla="*/ 177948 w 682130"/>
                <a:gd name="T9" fmla="*/ 523631 h 547840"/>
                <a:gd name="T10" fmla="*/ 10666 w 682130"/>
                <a:gd name="T11" fmla="*/ 298129 h 547840"/>
                <a:gd name="T12" fmla="*/ 10666 w 682130"/>
                <a:gd name="T13" fmla="*/ 249711 h 547840"/>
                <a:gd name="T14" fmla="*/ 177948 w 682130"/>
                <a:gd name="T15" fmla="*/ 24209 h 547840"/>
                <a:gd name="T16" fmla="*/ 226050 w 682130"/>
                <a:gd name="T17" fmla="*/ 0 h 547840"/>
                <a:gd name="T18" fmla="*/ 456081 w 682130"/>
                <a:gd name="T19" fmla="*/ 0 h 547840"/>
                <a:gd name="T20" fmla="*/ 504182 w 682130"/>
                <a:gd name="T21" fmla="*/ 24209 h 547840"/>
                <a:gd name="T22" fmla="*/ 671465 w 682130"/>
                <a:gd name="T23" fmla="*/ 249711 h 547840"/>
                <a:gd name="T24" fmla="*/ 671465 w 682130"/>
                <a:gd name="T25" fmla="*/ 298129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TextBox 14">
              <a:extLst>
                <a:ext uri="{FF2B5EF4-FFF2-40B4-BE49-F238E27FC236}">
                  <a16:creationId xmlns:a16="http://schemas.microsoft.com/office/drawing/2014/main" id="{264F388F-3983-2D10-B11B-FAB45D8AAA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D680955F-18E4-A86A-DFE6-5DF68EA3E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8" y="2840038"/>
            <a:ext cx="12276137" cy="65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387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Connecting Student to Opportunities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Stipends for Unpaid Opportunities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Academic Flexibility: INDS 200/400 Credit-Bearing Options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Transportation Support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Professional Attire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Summer Housing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Tuition Assistance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Barlow Bold" panose="00000800000000000000" pitchFamily="2" charset="0"/>
                <a:cs typeface="Barlow Bold" panose="00000800000000000000" pitchFamily="2" charset="0"/>
                <a:sym typeface="Barlow Bold" panose="00000800000000000000" pitchFamily="2" charset="0"/>
              </a:rPr>
              <a:t>Travel Assistance</a:t>
            </a:r>
          </a:p>
        </p:txBody>
      </p:sp>
      <p:sp>
        <p:nvSpPr>
          <p:cNvPr id="85002" name="TextBox 17">
            <a:extLst>
              <a:ext uri="{FF2B5EF4-FFF2-40B4-BE49-F238E27FC236}">
                <a16:creationId xmlns:a16="http://schemas.microsoft.com/office/drawing/2014/main" id="{D20532C8-5DC8-A268-CBEC-71772C3CF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874713"/>
            <a:ext cx="119014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pic>
        <p:nvPicPr>
          <p:cNvPr id="85003" name="Picture 17">
            <a:extLst>
              <a:ext uri="{FF2B5EF4-FFF2-40B4-BE49-F238E27FC236}">
                <a16:creationId xmlns:a16="http://schemas.microsoft.com/office/drawing/2014/main" id="{0C02234F-2FEF-9BD4-50A8-38E031095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7"/>
          <a:stretch>
            <a:fillRect/>
          </a:stretch>
        </p:blipFill>
        <p:spPr bwMode="auto">
          <a:xfrm>
            <a:off x="15163800" y="7920038"/>
            <a:ext cx="28463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4" name="TextBox 31">
            <a:extLst>
              <a:ext uri="{FF2B5EF4-FFF2-40B4-BE49-F238E27FC236}">
                <a16:creationId xmlns:a16="http://schemas.microsoft.com/office/drawing/2014/main" id="{ED296EF3-FE33-2AF1-503E-776813CB7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3288" y="1660525"/>
            <a:ext cx="83058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Barrier Removal Strategy</a:t>
            </a:r>
          </a:p>
        </p:txBody>
      </p:sp>
      <p:pic>
        <p:nvPicPr>
          <p:cNvPr id="85005" name="Picture 20">
            <a:extLst>
              <a:ext uri="{FF2B5EF4-FFF2-40B4-BE49-F238E27FC236}">
                <a16:creationId xmlns:a16="http://schemas.microsoft.com/office/drawing/2014/main" id="{2AC8AB2F-F703-8472-D656-21FFF1269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498475"/>
            <a:ext cx="213836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006" name="Group 18">
            <a:extLst>
              <a:ext uri="{FF2B5EF4-FFF2-40B4-BE49-F238E27FC236}">
                <a16:creationId xmlns:a16="http://schemas.microsoft.com/office/drawing/2014/main" id="{28C8FC56-4756-B62C-D6FA-8144FA7B421C}"/>
              </a:ext>
            </a:extLst>
          </p:cNvPr>
          <p:cNvGrpSpPr>
            <a:grpSpLocks/>
          </p:cNvGrpSpPr>
          <p:nvPr/>
        </p:nvGrpSpPr>
        <p:grpSpPr bwMode="auto">
          <a:xfrm>
            <a:off x="-1920875" y="7339013"/>
            <a:ext cx="5210175" cy="4478337"/>
            <a:chOff x="0" y="0"/>
            <a:chExt cx="812800" cy="698500"/>
          </a:xfrm>
        </p:grpSpPr>
        <p:sp>
          <p:nvSpPr>
            <p:cNvPr id="85015" name="Freeform 19">
              <a:extLst>
                <a:ext uri="{FF2B5EF4-FFF2-40B4-BE49-F238E27FC236}">
                  <a16:creationId xmlns:a16="http://schemas.microsoft.com/office/drawing/2014/main" id="{C7D15BEB-E1FF-D004-D422-8525EF33C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TextBox 20">
              <a:extLst>
                <a:ext uri="{FF2B5EF4-FFF2-40B4-BE49-F238E27FC236}">
                  <a16:creationId xmlns:a16="http://schemas.microsoft.com/office/drawing/2014/main" id="{755FAAD4-2756-5DD5-E750-104ACC696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5007" name="Group 21">
            <a:extLst>
              <a:ext uri="{FF2B5EF4-FFF2-40B4-BE49-F238E27FC236}">
                <a16:creationId xmlns:a16="http://schemas.microsoft.com/office/drawing/2014/main" id="{6EF32FDA-9510-C4D0-E7CA-80A601DD0E0F}"/>
              </a:ext>
            </a:extLst>
          </p:cNvPr>
          <p:cNvGrpSpPr>
            <a:grpSpLocks/>
          </p:cNvGrpSpPr>
          <p:nvPr/>
        </p:nvGrpSpPr>
        <p:grpSpPr bwMode="auto">
          <a:xfrm>
            <a:off x="498475" y="8150225"/>
            <a:ext cx="3297238" cy="2833688"/>
            <a:chOff x="0" y="0"/>
            <a:chExt cx="812800" cy="698500"/>
          </a:xfrm>
        </p:grpSpPr>
        <p:sp>
          <p:nvSpPr>
            <p:cNvPr id="85013" name="Freeform 22">
              <a:extLst>
                <a:ext uri="{FF2B5EF4-FFF2-40B4-BE49-F238E27FC236}">
                  <a16:creationId xmlns:a16="http://schemas.microsoft.com/office/drawing/2014/main" id="{BE16A225-8A23-019C-9B83-C5B22F4EA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0"/>
              <a:ext cx="804684" cy="698500"/>
            </a:xfrm>
            <a:custGeom>
              <a:avLst/>
              <a:gdLst>
                <a:gd name="T0" fmla="*/ 798115 w 804684"/>
                <a:gd name="T1" fmla="*/ 367516 h 698500"/>
                <a:gd name="T2" fmla="*/ 616169 w 804684"/>
                <a:gd name="T3" fmla="*/ 680234 h 698500"/>
                <a:gd name="T4" fmla="*/ 584410 w 804684"/>
                <a:gd name="T5" fmla="*/ 698500 h 698500"/>
                <a:gd name="T6" fmla="*/ 220274 w 804684"/>
                <a:gd name="T7" fmla="*/ 698500 h 698500"/>
                <a:gd name="T8" fmla="*/ 188515 w 804684"/>
                <a:gd name="T9" fmla="*/ 680234 h 698500"/>
                <a:gd name="T10" fmla="*/ 6569 w 804684"/>
                <a:gd name="T11" fmla="*/ 367516 h 698500"/>
                <a:gd name="T12" fmla="*/ 6569 w 804684"/>
                <a:gd name="T13" fmla="*/ 330984 h 698500"/>
                <a:gd name="T14" fmla="*/ 188515 w 804684"/>
                <a:gd name="T15" fmla="*/ 18266 h 698500"/>
                <a:gd name="T16" fmla="*/ 220274 w 804684"/>
                <a:gd name="T17" fmla="*/ 0 h 698500"/>
                <a:gd name="T18" fmla="*/ 584410 w 804684"/>
                <a:gd name="T19" fmla="*/ 0 h 698500"/>
                <a:gd name="T20" fmla="*/ 616169 w 804684"/>
                <a:gd name="T21" fmla="*/ 18266 h 698500"/>
                <a:gd name="T22" fmla="*/ 798115 w 804684"/>
                <a:gd name="T23" fmla="*/ 330984 h 698500"/>
                <a:gd name="T24" fmla="*/ 798115 w 804684"/>
                <a:gd name="T25" fmla="*/ 36751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014" name="TextBox 23">
              <a:extLst>
                <a:ext uri="{FF2B5EF4-FFF2-40B4-BE49-F238E27FC236}">
                  <a16:creationId xmlns:a16="http://schemas.microsoft.com/office/drawing/2014/main" id="{054A4CB0-D007-155D-9F48-CFB4442D95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8" name="Freeform 24">
            <a:extLst>
              <a:ext uri="{FF2B5EF4-FFF2-40B4-BE49-F238E27FC236}">
                <a16:creationId xmlns:a16="http://schemas.microsoft.com/office/drawing/2014/main" id="{6134D5CE-7529-49A4-8A9F-890F1C75C2F0}"/>
              </a:ext>
            </a:extLst>
          </p:cNvPr>
          <p:cNvSpPr/>
          <p:nvPr/>
        </p:nvSpPr>
        <p:spPr>
          <a:xfrm>
            <a:off x="452438" y="7219950"/>
            <a:ext cx="1058862" cy="682625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FAE14C58-6558-43C7-AC12-43C462981222}"/>
              </a:ext>
            </a:extLst>
          </p:cNvPr>
          <p:cNvSpPr/>
          <p:nvPr/>
        </p:nvSpPr>
        <p:spPr>
          <a:xfrm>
            <a:off x="12133109" y="9718030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98070EF-6922-4955-A06E-22729276FAFC}"/>
              </a:ext>
            </a:extLst>
          </p:cNvPr>
          <p:cNvSpPr/>
          <p:nvPr/>
        </p:nvSpPr>
        <p:spPr>
          <a:xfrm>
            <a:off x="17092613" y="10059988"/>
            <a:ext cx="1350962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reeform 2">
            <a:extLst>
              <a:ext uri="{FF2B5EF4-FFF2-40B4-BE49-F238E27FC236}">
                <a16:creationId xmlns:a16="http://schemas.microsoft.com/office/drawing/2014/main" id="{D7F8C449-F129-B3E9-0CA0-516EDBE3D5E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3" name="Group 3">
            <a:extLst>
              <a:ext uri="{FF2B5EF4-FFF2-40B4-BE49-F238E27FC236}">
                <a16:creationId xmlns:a16="http://schemas.microsoft.com/office/drawing/2014/main" id="{A2E43A0A-75BB-907A-3837-E31F5AA45E82}"/>
              </a:ext>
            </a:extLst>
          </p:cNvPr>
          <p:cNvGrpSpPr>
            <a:grpSpLocks/>
          </p:cNvGrpSpPr>
          <p:nvPr/>
        </p:nvGrpSpPr>
        <p:grpSpPr bwMode="auto">
          <a:xfrm>
            <a:off x="-5014913" y="2009775"/>
            <a:ext cx="10502901" cy="9026525"/>
            <a:chOff x="0" y="0"/>
            <a:chExt cx="812800" cy="698500"/>
          </a:xfrm>
        </p:grpSpPr>
        <p:sp>
          <p:nvSpPr>
            <p:cNvPr id="87083" name="Freeform 4">
              <a:extLst>
                <a:ext uri="{FF2B5EF4-FFF2-40B4-BE49-F238E27FC236}">
                  <a16:creationId xmlns:a16="http://schemas.microsoft.com/office/drawing/2014/main" id="{7D59AE72-3077-5921-717D-2F5993318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84" name="TextBox 5">
              <a:extLst>
                <a:ext uri="{FF2B5EF4-FFF2-40B4-BE49-F238E27FC236}">
                  <a16:creationId xmlns:a16="http://schemas.microsoft.com/office/drawing/2014/main" id="{3A3D077C-52B0-0AE4-07F3-76A62CD0B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7044" name="Group 6">
            <a:extLst>
              <a:ext uri="{FF2B5EF4-FFF2-40B4-BE49-F238E27FC236}">
                <a16:creationId xmlns:a16="http://schemas.microsoft.com/office/drawing/2014/main" id="{D20DBF0C-FE64-74A7-F870-1CD5CE381797}"/>
              </a:ext>
            </a:extLst>
          </p:cNvPr>
          <p:cNvGrpSpPr>
            <a:grpSpLocks/>
          </p:cNvGrpSpPr>
          <p:nvPr/>
        </p:nvGrpSpPr>
        <p:grpSpPr bwMode="auto">
          <a:xfrm>
            <a:off x="-1114425" y="6100763"/>
            <a:ext cx="5300663" cy="4554537"/>
            <a:chOff x="0" y="0"/>
            <a:chExt cx="812800" cy="698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916877-7248-4824-96D0-F724AA975F68}"/>
                </a:ext>
              </a:extLst>
            </p:cNvPr>
            <p:cNvSpPr/>
            <p:nvPr/>
          </p:nvSpPr>
          <p:spPr>
            <a:xfrm>
              <a:off x="6731" y="0"/>
              <a:ext cx="799338" cy="698500"/>
            </a:xfrm>
            <a:custGeom>
              <a:avLst/>
              <a:gdLst/>
              <a:ahLst/>
              <a:cxnLst/>
              <a:rect l="l" t="t" r="r" b="b"/>
              <a:pathLst>
                <a:path w="799338" h="698500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7082" name="TextBox 8">
              <a:extLst>
                <a:ext uri="{FF2B5EF4-FFF2-40B4-BE49-F238E27FC236}">
                  <a16:creationId xmlns:a16="http://schemas.microsoft.com/office/drawing/2014/main" id="{41289C11-74BB-746E-D0DF-63C9DD786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7045" name="Group 9">
            <a:extLst>
              <a:ext uri="{FF2B5EF4-FFF2-40B4-BE49-F238E27FC236}">
                <a16:creationId xmlns:a16="http://schemas.microsoft.com/office/drawing/2014/main" id="{F924CAE2-3902-DD6A-EF98-15E7DFA694B2}"/>
              </a:ext>
            </a:extLst>
          </p:cNvPr>
          <p:cNvGrpSpPr>
            <a:grpSpLocks/>
          </p:cNvGrpSpPr>
          <p:nvPr/>
        </p:nvGrpSpPr>
        <p:grpSpPr bwMode="auto">
          <a:xfrm>
            <a:off x="-4116388" y="612775"/>
            <a:ext cx="8281988" cy="8796338"/>
            <a:chOff x="0" y="0"/>
            <a:chExt cx="657579" cy="6985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2EB1BDE-0DE7-4532-A142-FB1B190F31CB}"/>
                </a:ext>
              </a:extLst>
            </p:cNvPr>
            <p:cNvSpPr/>
            <p:nvPr/>
          </p:nvSpPr>
          <p:spPr>
            <a:xfrm>
              <a:off x="6463" y="0"/>
              <a:ext cx="644653" cy="698500"/>
            </a:xfrm>
            <a:custGeom>
              <a:avLst/>
              <a:gdLst/>
              <a:ahLst/>
              <a:cxnLst/>
              <a:rect l="l" t="t" r="r" b="b"/>
              <a:pathLst>
                <a:path w="644653" h="698500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3"/>
              <a:stretch>
                <a:fillRect l="-36792" r="-27365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E2F0256A-3070-4D0B-9235-F87CB7BD9CB7}"/>
              </a:ext>
            </a:extLst>
          </p:cNvPr>
          <p:cNvSpPr/>
          <p:nvPr/>
        </p:nvSpPr>
        <p:spPr>
          <a:xfrm rot="7353578">
            <a:off x="-924353" y="5717259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grpSp>
        <p:nvGrpSpPr>
          <p:cNvPr id="87049" name="Group 12">
            <a:extLst>
              <a:ext uri="{FF2B5EF4-FFF2-40B4-BE49-F238E27FC236}">
                <a16:creationId xmlns:a16="http://schemas.microsoft.com/office/drawing/2014/main" id="{47A7CBB6-3FE5-8D6E-D62D-12A5CF211FE0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2038350"/>
            <a:ext cx="1519237" cy="1304925"/>
            <a:chOff x="0" y="0"/>
            <a:chExt cx="812800" cy="698500"/>
          </a:xfrm>
        </p:grpSpPr>
        <p:sp>
          <p:nvSpPr>
            <p:cNvPr id="87074" name="Freeform 13">
              <a:extLst>
                <a:ext uri="{FF2B5EF4-FFF2-40B4-BE49-F238E27FC236}">
                  <a16:creationId xmlns:a16="http://schemas.microsoft.com/office/drawing/2014/main" id="{84109F24-1D1D-9110-3B6F-FD648500D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8" y="0"/>
              <a:ext cx="795184" cy="698500"/>
            </a:xfrm>
            <a:custGeom>
              <a:avLst/>
              <a:gdLst>
                <a:gd name="T0" fmla="*/ 780925 w 795184"/>
                <a:gd name="T1" fmla="*/ 388896 h 698500"/>
                <a:gd name="T2" fmla="*/ 623859 w 795184"/>
                <a:gd name="T3" fmla="*/ 658854 h 698500"/>
                <a:gd name="T4" fmla="*/ 554924 w 795184"/>
                <a:gd name="T5" fmla="*/ 698500 h 698500"/>
                <a:gd name="T6" fmla="*/ 240260 w 795184"/>
                <a:gd name="T7" fmla="*/ 698500 h 698500"/>
                <a:gd name="T8" fmla="*/ 171325 w 795184"/>
                <a:gd name="T9" fmla="*/ 658854 h 698500"/>
                <a:gd name="T10" fmla="*/ 14259 w 795184"/>
                <a:gd name="T11" fmla="*/ 388896 h 698500"/>
                <a:gd name="T12" fmla="*/ 14259 w 795184"/>
                <a:gd name="T13" fmla="*/ 309604 h 698500"/>
                <a:gd name="T14" fmla="*/ 171325 w 795184"/>
                <a:gd name="T15" fmla="*/ 39646 h 698500"/>
                <a:gd name="T16" fmla="*/ 240260 w 795184"/>
                <a:gd name="T17" fmla="*/ 0 h 698500"/>
                <a:gd name="T18" fmla="*/ 554924 w 795184"/>
                <a:gd name="T19" fmla="*/ 0 h 698500"/>
                <a:gd name="T20" fmla="*/ 623859 w 795184"/>
                <a:gd name="T21" fmla="*/ 39646 h 698500"/>
                <a:gd name="T22" fmla="*/ 780925 w 795184"/>
                <a:gd name="T23" fmla="*/ 309604 h 698500"/>
                <a:gd name="T24" fmla="*/ 780925 w 795184"/>
                <a:gd name="T25" fmla="*/ 38889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184" h="698500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5" name="TextBox 14">
              <a:extLst>
                <a:ext uri="{FF2B5EF4-FFF2-40B4-BE49-F238E27FC236}">
                  <a16:creationId xmlns:a16="http://schemas.microsoft.com/office/drawing/2014/main" id="{A0B95835-CFE3-26DB-2177-1791528B13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7050" name="Group 15">
            <a:extLst>
              <a:ext uri="{FF2B5EF4-FFF2-40B4-BE49-F238E27FC236}">
                <a16:creationId xmlns:a16="http://schemas.microsoft.com/office/drawing/2014/main" id="{5A2322FC-87D4-319E-D6F9-630FF26D9BBA}"/>
              </a:ext>
            </a:extLst>
          </p:cNvPr>
          <p:cNvGrpSpPr>
            <a:grpSpLocks/>
          </p:cNvGrpSpPr>
          <p:nvPr/>
        </p:nvGrpSpPr>
        <p:grpSpPr bwMode="auto">
          <a:xfrm>
            <a:off x="2676525" y="8413750"/>
            <a:ext cx="1673225" cy="1438275"/>
            <a:chOff x="0" y="0"/>
            <a:chExt cx="812800" cy="698500"/>
          </a:xfrm>
        </p:grpSpPr>
        <p:sp>
          <p:nvSpPr>
            <p:cNvPr id="87072" name="Freeform 16">
              <a:extLst>
                <a:ext uri="{FF2B5EF4-FFF2-40B4-BE49-F238E27FC236}">
                  <a16:creationId xmlns:a16="http://schemas.microsoft.com/office/drawing/2014/main" id="{E67273AF-6272-3613-41F7-DBF0F3FA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" y="0"/>
              <a:ext cx="796806" cy="698500"/>
            </a:xfrm>
            <a:custGeom>
              <a:avLst/>
              <a:gdLst>
                <a:gd name="T0" fmla="*/ 783859 w 796806"/>
                <a:gd name="T1" fmla="*/ 385247 h 698500"/>
                <a:gd name="T2" fmla="*/ 622547 w 796806"/>
                <a:gd name="T3" fmla="*/ 662503 h 698500"/>
                <a:gd name="T4" fmla="*/ 559957 w 796806"/>
                <a:gd name="T5" fmla="*/ 698500 h 698500"/>
                <a:gd name="T6" fmla="*/ 236850 w 796806"/>
                <a:gd name="T7" fmla="*/ 698500 h 698500"/>
                <a:gd name="T8" fmla="*/ 174259 w 796806"/>
                <a:gd name="T9" fmla="*/ 662503 h 698500"/>
                <a:gd name="T10" fmla="*/ 12947 w 796806"/>
                <a:gd name="T11" fmla="*/ 385247 h 698500"/>
                <a:gd name="T12" fmla="*/ 12947 w 796806"/>
                <a:gd name="T13" fmla="*/ 313253 h 698500"/>
                <a:gd name="T14" fmla="*/ 174259 w 796806"/>
                <a:gd name="T15" fmla="*/ 35997 h 698500"/>
                <a:gd name="T16" fmla="*/ 236850 w 796806"/>
                <a:gd name="T17" fmla="*/ 0 h 698500"/>
                <a:gd name="T18" fmla="*/ 559957 w 796806"/>
                <a:gd name="T19" fmla="*/ 0 h 698500"/>
                <a:gd name="T20" fmla="*/ 622547 w 796806"/>
                <a:gd name="T21" fmla="*/ 35997 h 698500"/>
                <a:gd name="T22" fmla="*/ 783859 w 796806"/>
                <a:gd name="T23" fmla="*/ 313253 h 698500"/>
                <a:gd name="T24" fmla="*/ 783859 w 796806"/>
                <a:gd name="T25" fmla="*/ 385247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6806" h="698500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3" name="TextBox 17">
              <a:extLst>
                <a:ext uri="{FF2B5EF4-FFF2-40B4-BE49-F238E27FC236}">
                  <a16:creationId xmlns:a16="http://schemas.microsoft.com/office/drawing/2014/main" id="{3FE0D42E-3DC5-BAC2-4178-BC6BD3E651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7051" name="Group 18">
            <a:extLst>
              <a:ext uri="{FF2B5EF4-FFF2-40B4-BE49-F238E27FC236}">
                <a16:creationId xmlns:a16="http://schemas.microsoft.com/office/drawing/2014/main" id="{51D19D50-9D81-D436-0C84-C304B26D6E05}"/>
              </a:ext>
            </a:extLst>
          </p:cNvPr>
          <p:cNvGrpSpPr>
            <a:grpSpLocks/>
          </p:cNvGrpSpPr>
          <p:nvPr/>
        </p:nvGrpSpPr>
        <p:grpSpPr bwMode="auto">
          <a:xfrm>
            <a:off x="3513138" y="5602288"/>
            <a:ext cx="2141537" cy="1839912"/>
            <a:chOff x="0" y="0"/>
            <a:chExt cx="812800" cy="698500"/>
          </a:xfrm>
        </p:grpSpPr>
        <p:sp>
          <p:nvSpPr>
            <p:cNvPr id="87070" name="Freeform 19">
              <a:extLst>
                <a:ext uri="{FF2B5EF4-FFF2-40B4-BE49-F238E27FC236}">
                  <a16:creationId xmlns:a16="http://schemas.microsoft.com/office/drawing/2014/main" id="{46EE0712-8771-442E-ED58-40FE3FC36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" y="0"/>
              <a:ext cx="800305" cy="698500"/>
            </a:xfrm>
            <a:custGeom>
              <a:avLst/>
              <a:gdLst>
                <a:gd name="T0" fmla="*/ 790190 w 800305"/>
                <a:gd name="T1" fmla="*/ 377372 h 698500"/>
                <a:gd name="T2" fmla="*/ 619714 w 800305"/>
                <a:gd name="T3" fmla="*/ 670378 h 698500"/>
                <a:gd name="T4" fmla="*/ 570817 w 800305"/>
                <a:gd name="T5" fmla="*/ 698500 h 698500"/>
                <a:gd name="T6" fmla="*/ 229487 w 800305"/>
                <a:gd name="T7" fmla="*/ 698500 h 698500"/>
                <a:gd name="T8" fmla="*/ 180590 w 800305"/>
                <a:gd name="T9" fmla="*/ 670378 h 698500"/>
                <a:gd name="T10" fmla="*/ 10114 w 800305"/>
                <a:gd name="T11" fmla="*/ 377372 h 698500"/>
                <a:gd name="T12" fmla="*/ 10114 w 800305"/>
                <a:gd name="T13" fmla="*/ 321128 h 698500"/>
                <a:gd name="T14" fmla="*/ 180590 w 800305"/>
                <a:gd name="T15" fmla="*/ 28122 h 698500"/>
                <a:gd name="T16" fmla="*/ 229487 w 800305"/>
                <a:gd name="T17" fmla="*/ 0 h 698500"/>
                <a:gd name="T18" fmla="*/ 570817 w 800305"/>
                <a:gd name="T19" fmla="*/ 0 h 698500"/>
                <a:gd name="T20" fmla="*/ 619714 w 800305"/>
                <a:gd name="T21" fmla="*/ 28122 h 698500"/>
                <a:gd name="T22" fmla="*/ 790190 w 800305"/>
                <a:gd name="T23" fmla="*/ 321128 h 698500"/>
                <a:gd name="T24" fmla="*/ 790190 w 800305"/>
                <a:gd name="T25" fmla="*/ 37737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305" h="698500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71" name="TextBox 20">
              <a:extLst>
                <a:ext uri="{FF2B5EF4-FFF2-40B4-BE49-F238E27FC236}">
                  <a16:creationId xmlns:a16="http://schemas.microsoft.com/office/drawing/2014/main" id="{7A9AAF04-9FD3-5F6E-E3F2-3D7B25AC7F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B4774C01-7C73-47E8-9A5F-03EE9ED40756}"/>
              </a:ext>
            </a:extLst>
          </p:cNvPr>
          <p:cNvSpPr/>
          <p:nvPr/>
        </p:nvSpPr>
        <p:spPr>
          <a:xfrm rot="-10800000">
            <a:off x="-4350008" y="7797773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7055" name="Group 22">
            <a:extLst>
              <a:ext uri="{FF2B5EF4-FFF2-40B4-BE49-F238E27FC236}">
                <a16:creationId xmlns:a16="http://schemas.microsoft.com/office/drawing/2014/main" id="{DE13F561-5D94-EC1B-C1FF-29BD6BBE0104}"/>
              </a:ext>
            </a:extLst>
          </p:cNvPr>
          <p:cNvGrpSpPr>
            <a:grpSpLocks/>
          </p:cNvGrpSpPr>
          <p:nvPr/>
        </p:nvGrpSpPr>
        <p:grpSpPr bwMode="auto">
          <a:xfrm>
            <a:off x="15682913" y="-2508250"/>
            <a:ext cx="5210175" cy="4476750"/>
            <a:chOff x="0" y="0"/>
            <a:chExt cx="812800" cy="698500"/>
          </a:xfrm>
        </p:grpSpPr>
        <p:sp>
          <p:nvSpPr>
            <p:cNvPr id="87068" name="Freeform 23">
              <a:extLst>
                <a:ext uri="{FF2B5EF4-FFF2-40B4-BE49-F238E27FC236}">
                  <a16:creationId xmlns:a16="http://schemas.microsoft.com/office/drawing/2014/main" id="{99D634BF-8E9F-D043-E9C5-84D95839E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069" name="TextBox 24">
              <a:extLst>
                <a:ext uri="{FF2B5EF4-FFF2-40B4-BE49-F238E27FC236}">
                  <a16:creationId xmlns:a16="http://schemas.microsoft.com/office/drawing/2014/main" id="{B2CFE560-527F-E948-DA06-C0DEE7C44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FC9B845B-16F1-4B4F-8855-DE2CB736B3ED}"/>
              </a:ext>
            </a:extLst>
          </p:cNvPr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7059" name="Group 26">
            <a:extLst>
              <a:ext uri="{FF2B5EF4-FFF2-40B4-BE49-F238E27FC236}">
                <a16:creationId xmlns:a16="http://schemas.microsoft.com/office/drawing/2014/main" id="{63CD13E3-291A-741A-8E5E-400FBF957074}"/>
              </a:ext>
            </a:extLst>
          </p:cNvPr>
          <p:cNvGrpSpPr>
            <a:grpSpLocks/>
          </p:cNvGrpSpPr>
          <p:nvPr/>
        </p:nvGrpSpPr>
        <p:grpSpPr bwMode="auto">
          <a:xfrm>
            <a:off x="16883063" y="306388"/>
            <a:ext cx="2809875" cy="2414587"/>
            <a:chOff x="0" y="0"/>
            <a:chExt cx="812800" cy="698500"/>
          </a:xfrm>
        </p:grpSpPr>
        <p:sp>
          <p:nvSpPr>
            <p:cNvPr id="87066" name="Freeform 27">
              <a:extLst>
                <a:ext uri="{FF2B5EF4-FFF2-40B4-BE49-F238E27FC236}">
                  <a16:creationId xmlns:a16="http://schemas.microsoft.com/office/drawing/2014/main" id="{83BD3146-D8FE-1E81-EBC3-E59AAC831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067" name="TextBox 28">
              <a:extLst>
                <a:ext uri="{FF2B5EF4-FFF2-40B4-BE49-F238E27FC236}">
                  <a16:creationId xmlns:a16="http://schemas.microsoft.com/office/drawing/2014/main" id="{79AD1BA1-82BD-D708-043D-6AB5E1222C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239D2CA0-19AD-4FDA-B85D-5479245BE2EA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36534A78-2A31-4BF6-8348-F74C9A8DDBCD}"/>
              </a:ext>
            </a:extLst>
          </p:cNvPr>
          <p:cNvSpPr/>
          <p:nvPr/>
        </p:nvSpPr>
        <p:spPr>
          <a:xfrm>
            <a:off x="4270375" y="9961563"/>
            <a:ext cx="962025" cy="650875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CC6DF113-93C0-4CFE-D33C-3739F38DB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225" y="2646363"/>
            <a:ext cx="11288713" cy="904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28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Expand Via Workforce Development Grant Funding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Scale Internships and Micro-Internships Across </a:t>
            </a:r>
            <a:r>
              <a:rPr lang="en-US" altLang="en-US" sz="3400" b="1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All</a:t>
            </a: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Majors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Redefine Workforce Development (Support Service Learning, Project-Based Learning, Research, Study Abroad, etc.)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Embed Soft Skills Training throughout the Curriculum (Teamwork, Communication, Critical Thinking, etc.)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Greater Investment in Faculty Enrichment (Training and Development, Release Time, Microgrants)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4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Deepen Industry Partnerships</a:t>
            </a:r>
          </a:p>
          <a:p>
            <a:pPr eaLnBrk="1" hangingPunct="1">
              <a:lnSpc>
                <a:spcPts val="3300"/>
              </a:lnSpc>
              <a:spcBef>
                <a:spcPct val="0"/>
              </a:spcBef>
              <a:buFontTx/>
              <a:buNone/>
            </a:pPr>
            <a:endParaRPr lang="en-US" altLang="en-US" sz="3300">
              <a:solidFill>
                <a:srgbClr val="004A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  <a:p>
            <a:pPr eaLnBrk="1" hangingPunct="1">
              <a:lnSpc>
                <a:spcPts val="4625"/>
              </a:lnSpc>
              <a:spcBef>
                <a:spcPct val="0"/>
              </a:spcBef>
              <a:buFontTx/>
              <a:buNone/>
            </a:pPr>
            <a:endParaRPr lang="en-US" altLang="en-US" sz="3300">
              <a:solidFill>
                <a:srgbClr val="004A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  <a:p>
            <a:pPr eaLnBrk="1" hangingPunct="1">
              <a:lnSpc>
                <a:spcPts val="4625"/>
              </a:lnSpc>
              <a:spcBef>
                <a:spcPct val="0"/>
              </a:spcBef>
              <a:buFontTx/>
              <a:buNone/>
            </a:pPr>
            <a:endParaRPr lang="en-US" altLang="en-US" sz="3300">
              <a:solidFill>
                <a:srgbClr val="004A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  <a:p>
            <a:pPr eaLnBrk="1" hangingPunct="1">
              <a:lnSpc>
                <a:spcPts val="4625"/>
              </a:lnSpc>
              <a:spcBef>
                <a:spcPct val="0"/>
              </a:spcBef>
              <a:buFontTx/>
              <a:buNone/>
            </a:pPr>
            <a:endParaRPr lang="en-US" altLang="en-US" sz="3300">
              <a:solidFill>
                <a:srgbClr val="004A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</p:txBody>
      </p:sp>
      <p:sp>
        <p:nvSpPr>
          <p:cNvPr id="87063" name="TextBox 32">
            <a:extLst>
              <a:ext uri="{FF2B5EF4-FFF2-40B4-BE49-F238E27FC236}">
                <a16:creationId xmlns:a16="http://schemas.microsoft.com/office/drawing/2014/main" id="{E1B85581-924A-5E71-0F32-7C0231AE4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717550"/>
            <a:ext cx="8624888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pic>
        <p:nvPicPr>
          <p:cNvPr id="87064" name="Picture 32">
            <a:extLst>
              <a:ext uri="{FF2B5EF4-FFF2-40B4-BE49-F238E27FC236}">
                <a16:creationId xmlns:a16="http://schemas.microsoft.com/office/drawing/2014/main" id="{9C88A371-BCA2-6105-91B0-F1E198D0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7"/>
          <a:stretch>
            <a:fillRect/>
          </a:stretch>
        </p:blipFill>
        <p:spPr bwMode="auto">
          <a:xfrm>
            <a:off x="15163800" y="7920038"/>
            <a:ext cx="28463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5" name="TextBox 31">
            <a:extLst>
              <a:ext uri="{FF2B5EF4-FFF2-40B4-BE49-F238E27FC236}">
                <a16:creationId xmlns:a16="http://schemas.microsoft.com/office/drawing/2014/main" id="{4D36936D-B998-B7CE-170D-3ED4542E1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963" y="1347788"/>
            <a:ext cx="56118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Proposed Framework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reeform 2">
            <a:extLst>
              <a:ext uri="{FF2B5EF4-FFF2-40B4-BE49-F238E27FC236}">
                <a16:creationId xmlns:a16="http://schemas.microsoft.com/office/drawing/2014/main" id="{17AFCA2B-D660-19F3-12CD-93A0EA40CDF3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8067" name="Group 3">
            <a:extLst>
              <a:ext uri="{FF2B5EF4-FFF2-40B4-BE49-F238E27FC236}">
                <a16:creationId xmlns:a16="http://schemas.microsoft.com/office/drawing/2014/main" id="{4D078BC9-1243-53A9-734F-2BCFA40F42EC}"/>
              </a:ext>
            </a:extLst>
          </p:cNvPr>
          <p:cNvGrpSpPr>
            <a:grpSpLocks/>
          </p:cNvGrpSpPr>
          <p:nvPr/>
        </p:nvGrpSpPr>
        <p:grpSpPr bwMode="auto">
          <a:xfrm>
            <a:off x="9377363" y="-2824163"/>
            <a:ext cx="5437187" cy="4672013"/>
            <a:chOff x="0" y="0"/>
            <a:chExt cx="812800" cy="698500"/>
          </a:xfrm>
        </p:grpSpPr>
        <p:sp>
          <p:nvSpPr>
            <p:cNvPr id="88090" name="Freeform 4">
              <a:extLst>
                <a:ext uri="{FF2B5EF4-FFF2-40B4-BE49-F238E27FC236}">
                  <a16:creationId xmlns:a16="http://schemas.microsoft.com/office/drawing/2014/main" id="{1ACF0748-EADD-2423-D0CD-B889B85A2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" y="0"/>
              <a:ext cx="794205" cy="698500"/>
            </a:xfrm>
            <a:custGeom>
              <a:avLst/>
              <a:gdLst>
                <a:gd name="T0" fmla="*/ 779153 w 794205"/>
                <a:gd name="T1" fmla="*/ 391100 h 698500"/>
                <a:gd name="T2" fmla="*/ 624651 w 794205"/>
                <a:gd name="T3" fmla="*/ 656650 h 698500"/>
                <a:gd name="T4" fmla="*/ 551884 w 794205"/>
                <a:gd name="T5" fmla="*/ 698500 h 698500"/>
                <a:gd name="T6" fmla="*/ 242320 w 794205"/>
                <a:gd name="T7" fmla="*/ 698500 h 698500"/>
                <a:gd name="T8" fmla="*/ 169553 w 794205"/>
                <a:gd name="T9" fmla="*/ 656650 h 698500"/>
                <a:gd name="T10" fmla="*/ 15051 w 794205"/>
                <a:gd name="T11" fmla="*/ 391100 h 698500"/>
                <a:gd name="T12" fmla="*/ 15051 w 794205"/>
                <a:gd name="T13" fmla="*/ 307400 h 698500"/>
                <a:gd name="T14" fmla="*/ 169553 w 794205"/>
                <a:gd name="T15" fmla="*/ 41850 h 698500"/>
                <a:gd name="T16" fmla="*/ 242320 w 794205"/>
                <a:gd name="T17" fmla="*/ 0 h 698500"/>
                <a:gd name="T18" fmla="*/ 551884 w 794205"/>
                <a:gd name="T19" fmla="*/ 0 h 698500"/>
                <a:gd name="T20" fmla="*/ 624651 w 794205"/>
                <a:gd name="T21" fmla="*/ 41850 h 698500"/>
                <a:gd name="T22" fmla="*/ 779153 w 794205"/>
                <a:gd name="T23" fmla="*/ 307400 h 698500"/>
                <a:gd name="T24" fmla="*/ 779153 w 794205"/>
                <a:gd name="T25" fmla="*/ 391100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4205" h="698500">
                  <a:moveTo>
                    <a:pt x="779153" y="391100"/>
                  </a:moveTo>
                  <a:lnTo>
                    <a:pt x="624651" y="656650"/>
                  </a:lnTo>
                  <a:cubicBezTo>
                    <a:pt x="609576" y="682560"/>
                    <a:pt x="581860" y="698500"/>
                    <a:pt x="551884" y="698500"/>
                  </a:cubicBezTo>
                  <a:lnTo>
                    <a:pt x="242320" y="698500"/>
                  </a:lnTo>
                  <a:cubicBezTo>
                    <a:pt x="212344" y="698500"/>
                    <a:pt x="184628" y="682560"/>
                    <a:pt x="169553" y="656650"/>
                  </a:cubicBezTo>
                  <a:lnTo>
                    <a:pt x="15051" y="391100"/>
                  </a:lnTo>
                  <a:cubicBezTo>
                    <a:pt x="0" y="365230"/>
                    <a:pt x="0" y="333270"/>
                    <a:pt x="15051" y="307400"/>
                  </a:cubicBezTo>
                  <a:lnTo>
                    <a:pt x="169553" y="41850"/>
                  </a:lnTo>
                  <a:cubicBezTo>
                    <a:pt x="184628" y="15940"/>
                    <a:pt x="212344" y="0"/>
                    <a:pt x="242320" y="0"/>
                  </a:cubicBezTo>
                  <a:lnTo>
                    <a:pt x="551884" y="0"/>
                  </a:lnTo>
                  <a:cubicBezTo>
                    <a:pt x="581860" y="0"/>
                    <a:pt x="609576" y="15940"/>
                    <a:pt x="624651" y="41850"/>
                  </a:cubicBezTo>
                  <a:lnTo>
                    <a:pt x="779153" y="307400"/>
                  </a:lnTo>
                  <a:cubicBezTo>
                    <a:pt x="794204" y="333270"/>
                    <a:pt x="794204" y="365230"/>
                    <a:pt x="779153" y="39110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91" name="TextBox 5">
              <a:extLst>
                <a:ext uri="{FF2B5EF4-FFF2-40B4-BE49-F238E27FC236}">
                  <a16:creationId xmlns:a16="http://schemas.microsoft.com/office/drawing/2014/main" id="{852D874B-479A-1A22-3051-1440D4527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135F7CE7-1DE9-431D-8F9B-22593ED43754}"/>
              </a:ext>
            </a:extLst>
          </p:cNvPr>
          <p:cNvSpPr/>
          <p:nvPr/>
        </p:nvSpPr>
        <p:spPr>
          <a:xfrm>
            <a:off x="-1198563" y="-1057275"/>
            <a:ext cx="2408238" cy="2085975"/>
          </a:xfrm>
          <a:custGeom>
            <a:avLst/>
            <a:gdLst/>
            <a:ahLst/>
            <a:cxnLst/>
            <a:rect l="l" t="t" r="r" b="b"/>
            <a:pathLst>
              <a:path w="2407352" h="2085369">
                <a:moveTo>
                  <a:pt x="0" y="0"/>
                </a:moveTo>
                <a:lnTo>
                  <a:pt x="2407352" y="0"/>
                </a:lnTo>
                <a:lnTo>
                  <a:pt x="2407352" y="2085369"/>
                </a:lnTo>
                <a:lnTo>
                  <a:pt x="0" y="2085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8069" name="Group 9">
            <a:extLst>
              <a:ext uri="{FF2B5EF4-FFF2-40B4-BE49-F238E27FC236}">
                <a16:creationId xmlns:a16="http://schemas.microsoft.com/office/drawing/2014/main" id="{088314D9-8F73-1DB6-8A10-EEE22C717653}"/>
              </a:ext>
            </a:extLst>
          </p:cNvPr>
          <p:cNvGrpSpPr>
            <a:grpSpLocks/>
          </p:cNvGrpSpPr>
          <p:nvPr/>
        </p:nvGrpSpPr>
        <p:grpSpPr bwMode="auto">
          <a:xfrm>
            <a:off x="13481050" y="5859463"/>
            <a:ext cx="6919913" cy="5946775"/>
            <a:chOff x="0" y="0"/>
            <a:chExt cx="812800" cy="698500"/>
          </a:xfrm>
        </p:grpSpPr>
        <p:sp>
          <p:nvSpPr>
            <p:cNvPr id="88088" name="Freeform 10">
              <a:extLst>
                <a:ext uri="{FF2B5EF4-FFF2-40B4-BE49-F238E27FC236}">
                  <a16:creationId xmlns:a16="http://schemas.microsoft.com/office/drawing/2014/main" id="{3F875161-FF46-2A48-FAF2-05E3CE47E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" y="0"/>
              <a:ext cx="798192" cy="698500"/>
            </a:xfrm>
            <a:custGeom>
              <a:avLst/>
              <a:gdLst>
                <a:gd name="T0" fmla="*/ 786367 w 798192"/>
                <a:gd name="T1" fmla="*/ 382127 h 698500"/>
                <a:gd name="T2" fmla="*/ 621425 w 798192"/>
                <a:gd name="T3" fmla="*/ 665623 h 698500"/>
                <a:gd name="T4" fmla="*/ 564259 w 798192"/>
                <a:gd name="T5" fmla="*/ 698500 h 698500"/>
                <a:gd name="T6" fmla="*/ 233933 w 798192"/>
                <a:gd name="T7" fmla="*/ 698500 h 698500"/>
                <a:gd name="T8" fmla="*/ 176767 w 798192"/>
                <a:gd name="T9" fmla="*/ 665623 h 698500"/>
                <a:gd name="T10" fmla="*/ 11825 w 798192"/>
                <a:gd name="T11" fmla="*/ 382127 h 698500"/>
                <a:gd name="T12" fmla="*/ 11825 w 798192"/>
                <a:gd name="T13" fmla="*/ 316373 h 698500"/>
                <a:gd name="T14" fmla="*/ 176767 w 798192"/>
                <a:gd name="T15" fmla="*/ 32877 h 698500"/>
                <a:gd name="T16" fmla="*/ 233933 w 798192"/>
                <a:gd name="T17" fmla="*/ 0 h 698500"/>
                <a:gd name="T18" fmla="*/ 564259 w 798192"/>
                <a:gd name="T19" fmla="*/ 0 h 698500"/>
                <a:gd name="T20" fmla="*/ 621425 w 798192"/>
                <a:gd name="T21" fmla="*/ 32877 h 698500"/>
                <a:gd name="T22" fmla="*/ 786367 w 798192"/>
                <a:gd name="T23" fmla="*/ 316373 h 698500"/>
                <a:gd name="T24" fmla="*/ 786367 w 798192"/>
                <a:gd name="T25" fmla="*/ 382127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8192" h="698500">
                  <a:moveTo>
                    <a:pt x="786367" y="382127"/>
                  </a:moveTo>
                  <a:lnTo>
                    <a:pt x="621425" y="665623"/>
                  </a:lnTo>
                  <a:cubicBezTo>
                    <a:pt x="609582" y="685978"/>
                    <a:pt x="587809" y="698500"/>
                    <a:pt x="564259" y="698500"/>
                  </a:cubicBezTo>
                  <a:lnTo>
                    <a:pt x="233933" y="698500"/>
                  </a:lnTo>
                  <a:cubicBezTo>
                    <a:pt x="210383" y="698500"/>
                    <a:pt x="188610" y="685978"/>
                    <a:pt x="176767" y="665623"/>
                  </a:cubicBezTo>
                  <a:lnTo>
                    <a:pt x="11825" y="382127"/>
                  </a:lnTo>
                  <a:cubicBezTo>
                    <a:pt x="0" y="361804"/>
                    <a:pt x="0" y="336696"/>
                    <a:pt x="11825" y="316373"/>
                  </a:cubicBezTo>
                  <a:lnTo>
                    <a:pt x="176767" y="32877"/>
                  </a:lnTo>
                  <a:cubicBezTo>
                    <a:pt x="188610" y="12522"/>
                    <a:pt x="210383" y="0"/>
                    <a:pt x="233933" y="0"/>
                  </a:cubicBezTo>
                  <a:lnTo>
                    <a:pt x="564259" y="0"/>
                  </a:lnTo>
                  <a:cubicBezTo>
                    <a:pt x="587809" y="0"/>
                    <a:pt x="609582" y="12522"/>
                    <a:pt x="621425" y="32877"/>
                  </a:cubicBezTo>
                  <a:lnTo>
                    <a:pt x="786367" y="316373"/>
                  </a:lnTo>
                  <a:cubicBezTo>
                    <a:pt x="798192" y="336696"/>
                    <a:pt x="798192" y="361804"/>
                    <a:pt x="786367" y="382127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9" name="TextBox 11">
              <a:extLst>
                <a:ext uri="{FF2B5EF4-FFF2-40B4-BE49-F238E27FC236}">
                  <a16:creationId xmlns:a16="http://schemas.microsoft.com/office/drawing/2014/main" id="{50792B80-10E3-4CCC-3EF9-EC2BCF5242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8070" name="Group 15">
            <a:extLst>
              <a:ext uri="{FF2B5EF4-FFF2-40B4-BE49-F238E27FC236}">
                <a16:creationId xmlns:a16="http://schemas.microsoft.com/office/drawing/2014/main" id="{14044D7D-6952-0CFD-6731-F401233B6A59}"/>
              </a:ext>
            </a:extLst>
          </p:cNvPr>
          <p:cNvGrpSpPr>
            <a:grpSpLocks/>
          </p:cNvGrpSpPr>
          <p:nvPr/>
        </p:nvGrpSpPr>
        <p:grpSpPr bwMode="auto">
          <a:xfrm>
            <a:off x="13065125" y="9966325"/>
            <a:ext cx="5376863" cy="481013"/>
            <a:chOff x="0" y="0"/>
            <a:chExt cx="1586687" cy="141692"/>
          </a:xfrm>
        </p:grpSpPr>
        <p:sp>
          <p:nvSpPr>
            <p:cNvPr id="88086" name="Freeform 16">
              <a:extLst>
                <a:ext uri="{FF2B5EF4-FFF2-40B4-BE49-F238E27FC236}">
                  <a16:creationId xmlns:a16="http://schemas.microsoft.com/office/drawing/2014/main" id="{3D34A340-D756-D55F-AF83-9AEF2787E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586687" cy="141692"/>
            </a:xfrm>
            <a:custGeom>
              <a:avLst/>
              <a:gdLst>
                <a:gd name="T0" fmla="*/ 70846 w 1586687"/>
                <a:gd name="T1" fmla="*/ 0 h 141692"/>
                <a:gd name="T2" fmla="*/ 1515841 w 1586687"/>
                <a:gd name="T3" fmla="*/ 0 h 141692"/>
                <a:gd name="T4" fmla="*/ 1565937 w 1586687"/>
                <a:gd name="T5" fmla="*/ 20750 h 141692"/>
                <a:gd name="T6" fmla="*/ 1586687 w 1586687"/>
                <a:gd name="T7" fmla="*/ 70846 h 141692"/>
                <a:gd name="T8" fmla="*/ 1586687 w 1586687"/>
                <a:gd name="T9" fmla="*/ 70846 h 141692"/>
                <a:gd name="T10" fmla="*/ 1515841 w 1586687"/>
                <a:gd name="T11" fmla="*/ 141692 h 141692"/>
                <a:gd name="T12" fmla="*/ 70846 w 1586687"/>
                <a:gd name="T13" fmla="*/ 141692 h 141692"/>
                <a:gd name="T14" fmla="*/ 20750 w 1586687"/>
                <a:gd name="T15" fmla="*/ 120942 h 141692"/>
                <a:gd name="T16" fmla="*/ 0 w 1586687"/>
                <a:gd name="T17" fmla="*/ 70846 h 141692"/>
                <a:gd name="T18" fmla="*/ 0 w 1586687"/>
                <a:gd name="T19" fmla="*/ 70846 h 141692"/>
                <a:gd name="T20" fmla="*/ 20750 w 1586687"/>
                <a:gd name="T21" fmla="*/ 20750 h 141692"/>
                <a:gd name="T22" fmla="*/ 70846 w 1586687"/>
                <a:gd name="T23" fmla="*/ 0 h 14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687" h="141692">
                  <a:moveTo>
                    <a:pt x="70846" y="0"/>
                  </a:moveTo>
                  <a:lnTo>
                    <a:pt x="1515841" y="0"/>
                  </a:lnTo>
                  <a:cubicBezTo>
                    <a:pt x="1534631" y="0"/>
                    <a:pt x="1552651" y="7464"/>
                    <a:pt x="1565937" y="20750"/>
                  </a:cubicBezTo>
                  <a:cubicBezTo>
                    <a:pt x="1579223" y="34036"/>
                    <a:pt x="1586687" y="52056"/>
                    <a:pt x="1586687" y="70846"/>
                  </a:cubicBezTo>
                  <a:cubicBezTo>
                    <a:pt x="1586687" y="109973"/>
                    <a:pt x="1554968" y="141692"/>
                    <a:pt x="151584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7" name="TextBox 17">
              <a:extLst>
                <a:ext uri="{FF2B5EF4-FFF2-40B4-BE49-F238E27FC236}">
                  <a16:creationId xmlns:a16="http://schemas.microsoft.com/office/drawing/2014/main" id="{D414FADB-CE66-8CD5-D93E-C13898785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586687" cy="18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8071" name="Group 18">
            <a:extLst>
              <a:ext uri="{FF2B5EF4-FFF2-40B4-BE49-F238E27FC236}">
                <a16:creationId xmlns:a16="http://schemas.microsoft.com/office/drawing/2014/main" id="{6B41E1D5-C3F2-F938-6FAC-567C02388AE0}"/>
              </a:ext>
            </a:extLst>
          </p:cNvPr>
          <p:cNvGrpSpPr>
            <a:grpSpLocks/>
          </p:cNvGrpSpPr>
          <p:nvPr/>
        </p:nvGrpSpPr>
        <p:grpSpPr bwMode="auto">
          <a:xfrm>
            <a:off x="-2857500" y="9109075"/>
            <a:ext cx="5210175" cy="4476750"/>
            <a:chOff x="0" y="0"/>
            <a:chExt cx="812800" cy="698500"/>
          </a:xfrm>
        </p:grpSpPr>
        <p:sp>
          <p:nvSpPr>
            <p:cNvPr id="88084" name="Freeform 19">
              <a:extLst>
                <a:ext uri="{FF2B5EF4-FFF2-40B4-BE49-F238E27FC236}">
                  <a16:creationId xmlns:a16="http://schemas.microsoft.com/office/drawing/2014/main" id="{DE4C2E58-58A0-6BEB-2925-FBA7967B3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5" name="TextBox 20">
              <a:extLst>
                <a:ext uri="{FF2B5EF4-FFF2-40B4-BE49-F238E27FC236}">
                  <a16:creationId xmlns:a16="http://schemas.microsoft.com/office/drawing/2014/main" id="{9EDAA179-57E9-5B29-1055-3F733D325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8072" name="Group 21">
            <a:extLst>
              <a:ext uri="{FF2B5EF4-FFF2-40B4-BE49-F238E27FC236}">
                <a16:creationId xmlns:a16="http://schemas.microsoft.com/office/drawing/2014/main" id="{C6F54E68-79D5-8C10-43AC-A306248699B5}"/>
              </a:ext>
            </a:extLst>
          </p:cNvPr>
          <p:cNvGrpSpPr>
            <a:grpSpLocks/>
          </p:cNvGrpSpPr>
          <p:nvPr/>
        </p:nvGrpSpPr>
        <p:grpSpPr bwMode="auto">
          <a:xfrm>
            <a:off x="-439738" y="9918700"/>
            <a:ext cx="3297238" cy="2833688"/>
            <a:chOff x="0" y="0"/>
            <a:chExt cx="812800" cy="698500"/>
          </a:xfrm>
        </p:grpSpPr>
        <p:sp>
          <p:nvSpPr>
            <p:cNvPr id="88082" name="Freeform 22">
              <a:extLst>
                <a:ext uri="{FF2B5EF4-FFF2-40B4-BE49-F238E27FC236}">
                  <a16:creationId xmlns:a16="http://schemas.microsoft.com/office/drawing/2014/main" id="{ACCE048A-D991-6F9D-B7D2-DED8F6A09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0"/>
              <a:ext cx="804684" cy="698500"/>
            </a:xfrm>
            <a:custGeom>
              <a:avLst/>
              <a:gdLst>
                <a:gd name="T0" fmla="*/ 798115 w 804684"/>
                <a:gd name="T1" fmla="*/ 367516 h 698500"/>
                <a:gd name="T2" fmla="*/ 616169 w 804684"/>
                <a:gd name="T3" fmla="*/ 680234 h 698500"/>
                <a:gd name="T4" fmla="*/ 584410 w 804684"/>
                <a:gd name="T5" fmla="*/ 698500 h 698500"/>
                <a:gd name="T6" fmla="*/ 220274 w 804684"/>
                <a:gd name="T7" fmla="*/ 698500 h 698500"/>
                <a:gd name="T8" fmla="*/ 188515 w 804684"/>
                <a:gd name="T9" fmla="*/ 680234 h 698500"/>
                <a:gd name="T10" fmla="*/ 6569 w 804684"/>
                <a:gd name="T11" fmla="*/ 367516 h 698500"/>
                <a:gd name="T12" fmla="*/ 6569 w 804684"/>
                <a:gd name="T13" fmla="*/ 330984 h 698500"/>
                <a:gd name="T14" fmla="*/ 188515 w 804684"/>
                <a:gd name="T15" fmla="*/ 18266 h 698500"/>
                <a:gd name="T16" fmla="*/ 220274 w 804684"/>
                <a:gd name="T17" fmla="*/ 0 h 698500"/>
                <a:gd name="T18" fmla="*/ 584410 w 804684"/>
                <a:gd name="T19" fmla="*/ 0 h 698500"/>
                <a:gd name="T20" fmla="*/ 616169 w 804684"/>
                <a:gd name="T21" fmla="*/ 18266 h 698500"/>
                <a:gd name="T22" fmla="*/ 798115 w 804684"/>
                <a:gd name="T23" fmla="*/ 330984 h 698500"/>
                <a:gd name="T24" fmla="*/ 798115 w 804684"/>
                <a:gd name="T25" fmla="*/ 36751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083" name="TextBox 23">
              <a:extLst>
                <a:ext uri="{FF2B5EF4-FFF2-40B4-BE49-F238E27FC236}">
                  <a16:creationId xmlns:a16="http://schemas.microsoft.com/office/drawing/2014/main" id="{EC0120B6-5CA4-3C5C-1088-8DB1A51F8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6DA4665A-1C1B-43F9-AE3C-75018A2EDBE6}"/>
              </a:ext>
            </a:extLst>
          </p:cNvPr>
          <p:cNvSpPr/>
          <p:nvPr/>
        </p:nvSpPr>
        <p:spPr>
          <a:xfrm>
            <a:off x="-477838" y="8728075"/>
            <a:ext cx="1058863" cy="682625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D15237D4-974B-43BC-9A80-A72381CE56D6}"/>
              </a:ext>
            </a:extLst>
          </p:cNvPr>
          <p:cNvSpPr/>
          <p:nvPr/>
        </p:nvSpPr>
        <p:spPr>
          <a:xfrm rot="-10800000">
            <a:off x="-307975" y="-758825"/>
            <a:ext cx="2163763" cy="1112838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8075" name="TextBox 26">
            <a:extLst>
              <a:ext uri="{FF2B5EF4-FFF2-40B4-BE49-F238E27FC236}">
                <a16:creationId xmlns:a16="http://schemas.microsoft.com/office/drawing/2014/main" id="{5A54BD3E-B1C7-63E5-5D2F-9997BB36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804863"/>
            <a:ext cx="96408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27" name="TextBox 27">
            <a:extLst>
              <a:ext uri="{FF2B5EF4-FFF2-40B4-BE49-F238E27FC236}">
                <a16:creationId xmlns:a16="http://schemas.microsoft.com/office/drawing/2014/main" id="{F1E569B8-E301-E346-635D-81A25AC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754313"/>
            <a:ext cx="11657013" cy="66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4859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Employer Feedback &amp; Supervisor Evaluations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Student Portfolios and Capstone Presentations</a:t>
            </a:r>
          </a:p>
          <a:p>
            <a:pPr eaLnBrk="1" hangingPunct="1">
              <a:spcBef>
                <a:spcPts val="1200"/>
              </a:spcBef>
              <a:spcAft>
                <a:spcPts val="1800"/>
              </a:spcAft>
            </a:pP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Student Experience Surveys (mentorship, culture, support, levels of preparedness, etc.)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4000" b="1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Outcome Data:</a:t>
            </a: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Placement Tracking Data</a:t>
            </a: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Credential Attainment Data</a:t>
            </a: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Post-Graduation Employment Data</a:t>
            </a:r>
          </a:p>
        </p:txBody>
      </p:sp>
      <p:sp>
        <p:nvSpPr>
          <p:cNvPr id="88077" name="TextBox 31">
            <a:extLst>
              <a:ext uri="{FF2B5EF4-FFF2-40B4-BE49-F238E27FC236}">
                <a16:creationId xmlns:a16="http://schemas.microsoft.com/office/drawing/2014/main" id="{F5683A9A-F4A7-0B8C-A486-A0363678F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477963"/>
            <a:ext cx="8858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Assessment and Outcomes</a:t>
            </a:r>
          </a:p>
        </p:txBody>
      </p:sp>
      <p:grpSp>
        <p:nvGrpSpPr>
          <p:cNvPr id="88078" name="Group 23">
            <a:extLst>
              <a:ext uri="{FF2B5EF4-FFF2-40B4-BE49-F238E27FC236}">
                <a16:creationId xmlns:a16="http://schemas.microsoft.com/office/drawing/2014/main" id="{6BEACA43-408F-9A83-49C6-2BD083EB657C}"/>
              </a:ext>
            </a:extLst>
          </p:cNvPr>
          <p:cNvGrpSpPr>
            <a:grpSpLocks/>
          </p:cNvGrpSpPr>
          <p:nvPr/>
        </p:nvGrpSpPr>
        <p:grpSpPr bwMode="auto">
          <a:xfrm>
            <a:off x="12095163" y="-127000"/>
            <a:ext cx="10458450" cy="8731250"/>
            <a:chOff x="53860" y="25132"/>
            <a:chExt cx="836676" cy="698500"/>
          </a:xfrm>
        </p:grpSpPr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A199AC6A-7C09-48CB-B6A6-1FD04F4ACECF}"/>
                </a:ext>
              </a:extLst>
            </p:cNvPr>
            <p:cNvSpPr/>
            <p:nvPr/>
          </p:nvSpPr>
          <p:spPr>
            <a:xfrm>
              <a:off x="53860" y="25132"/>
              <a:ext cx="836676" cy="698500"/>
            </a:xfrm>
            <a:custGeom>
              <a:avLst/>
              <a:gdLst/>
              <a:ahLst/>
              <a:cxnLst/>
              <a:rect l="l" t="t" r="r" b="b"/>
              <a:pathLst>
                <a:path w="836676" h="698500">
                  <a:moveTo>
                    <a:pt x="828490" y="372009"/>
                  </a:moveTo>
                  <a:lnTo>
                    <a:pt x="651774" y="675741"/>
                  </a:lnTo>
                  <a:cubicBezTo>
                    <a:pt x="643576" y="689831"/>
                    <a:pt x="628503" y="698500"/>
                    <a:pt x="612201" y="698500"/>
                  </a:cubicBezTo>
                  <a:lnTo>
                    <a:pt x="224475" y="698500"/>
                  </a:lnTo>
                  <a:cubicBezTo>
                    <a:pt x="208173" y="698500"/>
                    <a:pt x="193101" y="689831"/>
                    <a:pt x="184902" y="675741"/>
                  </a:cubicBezTo>
                  <a:lnTo>
                    <a:pt x="8186" y="372009"/>
                  </a:lnTo>
                  <a:cubicBezTo>
                    <a:pt x="0" y="357940"/>
                    <a:pt x="0" y="340560"/>
                    <a:pt x="8186" y="326491"/>
                  </a:cubicBezTo>
                  <a:lnTo>
                    <a:pt x="184902" y="22759"/>
                  </a:lnTo>
                  <a:cubicBezTo>
                    <a:pt x="193101" y="8668"/>
                    <a:pt x="208173" y="0"/>
                    <a:pt x="224475" y="0"/>
                  </a:cubicBezTo>
                  <a:lnTo>
                    <a:pt x="612201" y="0"/>
                  </a:lnTo>
                  <a:cubicBezTo>
                    <a:pt x="628503" y="0"/>
                    <a:pt x="643576" y="8668"/>
                    <a:pt x="651774" y="22759"/>
                  </a:cubicBezTo>
                  <a:lnTo>
                    <a:pt x="828490" y="326491"/>
                  </a:lnTo>
                  <a:cubicBezTo>
                    <a:pt x="836676" y="340560"/>
                    <a:pt x="836676" y="357940"/>
                    <a:pt x="828490" y="372009"/>
                  </a:cubicBezTo>
                  <a:close/>
                </a:path>
              </a:pathLst>
            </a:custGeom>
            <a:blipFill>
              <a:blip r:embed="rId6"/>
              <a:stretch>
                <a:fillRect l="-46978" t="-36048" r="-45453" b="-16587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>
            <a:extLst>
              <a:ext uri="{FF2B5EF4-FFF2-40B4-BE49-F238E27FC236}">
                <a16:creationId xmlns:a16="http://schemas.microsoft.com/office/drawing/2014/main" id="{6CBE3973-854E-464F-823F-0F6EB201286F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9091" name="Group 3">
            <a:extLst>
              <a:ext uri="{FF2B5EF4-FFF2-40B4-BE49-F238E27FC236}">
                <a16:creationId xmlns:a16="http://schemas.microsoft.com/office/drawing/2014/main" id="{FC626E89-46AC-84C9-36E1-F673FA4CAD0C}"/>
              </a:ext>
            </a:extLst>
          </p:cNvPr>
          <p:cNvGrpSpPr>
            <a:grpSpLocks/>
          </p:cNvGrpSpPr>
          <p:nvPr/>
        </p:nvGrpSpPr>
        <p:grpSpPr bwMode="auto">
          <a:xfrm>
            <a:off x="-3379788" y="1514475"/>
            <a:ext cx="10502901" cy="9024938"/>
            <a:chOff x="0" y="0"/>
            <a:chExt cx="812800" cy="698500"/>
          </a:xfrm>
        </p:grpSpPr>
        <p:sp>
          <p:nvSpPr>
            <p:cNvPr id="89131" name="Freeform 4">
              <a:extLst>
                <a:ext uri="{FF2B5EF4-FFF2-40B4-BE49-F238E27FC236}">
                  <a16:creationId xmlns:a16="http://schemas.microsoft.com/office/drawing/2014/main" id="{7C0B6D9F-FF52-35BC-A0DF-EEDD5AA95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32" name="TextBox 5">
              <a:extLst>
                <a:ext uri="{FF2B5EF4-FFF2-40B4-BE49-F238E27FC236}">
                  <a16:creationId xmlns:a16="http://schemas.microsoft.com/office/drawing/2014/main" id="{E02B077A-9D5D-27AB-52E9-545F8E92B9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9092" name="Group 6">
            <a:extLst>
              <a:ext uri="{FF2B5EF4-FFF2-40B4-BE49-F238E27FC236}">
                <a16:creationId xmlns:a16="http://schemas.microsoft.com/office/drawing/2014/main" id="{E7911C8E-6CEE-B33C-5684-57B8BC5961A3}"/>
              </a:ext>
            </a:extLst>
          </p:cNvPr>
          <p:cNvGrpSpPr>
            <a:grpSpLocks/>
          </p:cNvGrpSpPr>
          <p:nvPr/>
        </p:nvGrpSpPr>
        <p:grpSpPr bwMode="auto">
          <a:xfrm>
            <a:off x="-1427163" y="6100763"/>
            <a:ext cx="5300663" cy="4554537"/>
            <a:chOff x="0" y="0"/>
            <a:chExt cx="812800" cy="698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5FCA701-A251-458A-9D3F-E9E45896162E}"/>
                </a:ext>
              </a:extLst>
            </p:cNvPr>
            <p:cNvSpPr/>
            <p:nvPr/>
          </p:nvSpPr>
          <p:spPr>
            <a:xfrm>
              <a:off x="6731" y="0"/>
              <a:ext cx="799338" cy="698500"/>
            </a:xfrm>
            <a:custGeom>
              <a:avLst/>
              <a:gdLst/>
              <a:ahLst/>
              <a:cxnLst/>
              <a:rect l="l" t="t" r="r" b="b"/>
              <a:pathLst>
                <a:path w="799338" h="698500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9130" name="TextBox 8">
              <a:extLst>
                <a:ext uri="{FF2B5EF4-FFF2-40B4-BE49-F238E27FC236}">
                  <a16:creationId xmlns:a16="http://schemas.microsoft.com/office/drawing/2014/main" id="{81E298C0-72EE-FAB7-5D23-1A2751460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9093" name="Group 9">
            <a:extLst>
              <a:ext uri="{FF2B5EF4-FFF2-40B4-BE49-F238E27FC236}">
                <a16:creationId xmlns:a16="http://schemas.microsoft.com/office/drawing/2014/main" id="{981A0117-F554-2B5D-3139-48AB44AE4748}"/>
              </a:ext>
            </a:extLst>
          </p:cNvPr>
          <p:cNvGrpSpPr>
            <a:grpSpLocks/>
          </p:cNvGrpSpPr>
          <p:nvPr/>
        </p:nvGrpSpPr>
        <p:grpSpPr bwMode="auto">
          <a:xfrm>
            <a:off x="-3200400" y="-269875"/>
            <a:ext cx="8280400" cy="8796338"/>
            <a:chOff x="0" y="0"/>
            <a:chExt cx="657579" cy="6985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605D51B-21AB-435E-B1A5-91D7B2DF009C}"/>
                </a:ext>
              </a:extLst>
            </p:cNvPr>
            <p:cNvSpPr/>
            <p:nvPr/>
          </p:nvSpPr>
          <p:spPr>
            <a:xfrm>
              <a:off x="6463" y="0"/>
              <a:ext cx="644653" cy="698500"/>
            </a:xfrm>
            <a:custGeom>
              <a:avLst/>
              <a:gdLst/>
              <a:ahLst/>
              <a:cxnLst/>
              <a:rect l="l" t="t" r="r" b="b"/>
              <a:pathLst>
                <a:path w="644653" h="698500">
                  <a:moveTo>
                    <a:pt x="634190" y="378341"/>
                  </a:moveTo>
                  <a:lnTo>
                    <a:pt x="464842" y="669409"/>
                  </a:lnTo>
                  <a:cubicBezTo>
                    <a:pt x="454362" y="687420"/>
                    <a:pt x="435097" y="698500"/>
                    <a:pt x="414259" y="698500"/>
                  </a:cubicBezTo>
                  <a:lnTo>
                    <a:pt x="230394" y="698500"/>
                  </a:lnTo>
                  <a:cubicBezTo>
                    <a:pt x="209556" y="698500"/>
                    <a:pt x="190290" y="687420"/>
                    <a:pt x="179811" y="669409"/>
                  </a:cubicBezTo>
                  <a:lnTo>
                    <a:pt x="10463" y="378341"/>
                  </a:lnTo>
                  <a:cubicBezTo>
                    <a:pt x="0" y="360358"/>
                    <a:pt x="0" y="338142"/>
                    <a:pt x="10463" y="320159"/>
                  </a:cubicBezTo>
                  <a:lnTo>
                    <a:pt x="179811" y="29091"/>
                  </a:lnTo>
                  <a:cubicBezTo>
                    <a:pt x="190290" y="11080"/>
                    <a:pt x="209556" y="0"/>
                    <a:pt x="230394" y="0"/>
                  </a:cubicBezTo>
                  <a:lnTo>
                    <a:pt x="414259" y="0"/>
                  </a:lnTo>
                  <a:cubicBezTo>
                    <a:pt x="435097" y="0"/>
                    <a:pt x="454362" y="11080"/>
                    <a:pt x="464842" y="29091"/>
                  </a:cubicBezTo>
                  <a:lnTo>
                    <a:pt x="634190" y="320159"/>
                  </a:lnTo>
                  <a:cubicBezTo>
                    <a:pt x="644653" y="338142"/>
                    <a:pt x="644653" y="360358"/>
                    <a:pt x="634190" y="378341"/>
                  </a:cubicBezTo>
                  <a:close/>
                </a:path>
              </a:pathLst>
            </a:custGeom>
            <a:blipFill>
              <a:blip r:embed="rId3"/>
              <a:stretch>
                <a:fillRect l="-60444" r="-60444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4C0AD59-65D9-4658-8A4F-82044B9D5E94}"/>
              </a:ext>
            </a:extLst>
          </p:cNvPr>
          <p:cNvSpPr/>
          <p:nvPr/>
        </p:nvSpPr>
        <p:spPr>
          <a:xfrm rot="7353578">
            <a:off x="628804" y="5804629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9097" name="Group 12">
            <a:extLst>
              <a:ext uri="{FF2B5EF4-FFF2-40B4-BE49-F238E27FC236}">
                <a16:creationId xmlns:a16="http://schemas.microsoft.com/office/drawing/2014/main" id="{296FCAE5-3070-ABD9-3C5F-6B47913D8578}"/>
              </a:ext>
            </a:extLst>
          </p:cNvPr>
          <p:cNvGrpSpPr>
            <a:grpSpLocks/>
          </p:cNvGrpSpPr>
          <p:nvPr/>
        </p:nvGrpSpPr>
        <p:grpSpPr bwMode="auto">
          <a:xfrm>
            <a:off x="4852988" y="2790825"/>
            <a:ext cx="1519237" cy="1304925"/>
            <a:chOff x="0" y="0"/>
            <a:chExt cx="812800" cy="698500"/>
          </a:xfrm>
        </p:grpSpPr>
        <p:sp>
          <p:nvSpPr>
            <p:cNvPr id="89122" name="Freeform 13">
              <a:extLst>
                <a:ext uri="{FF2B5EF4-FFF2-40B4-BE49-F238E27FC236}">
                  <a16:creationId xmlns:a16="http://schemas.microsoft.com/office/drawing/2014/main" id="{4EC07FDF-CA4D-9E4A-ED7C-7E5F01ED8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8" y="0"/>
              <a:ext cx="795184" cy="698500"/>
            </a:xfrm>
            <a:custGeom>
              <a:avLst/>
              <a:gdLst>
                <a:gd name="T0" fmla="*/ 780925 w 795184"/>
                <a:gd name="T1" fmla="*/ 388896 h 698500"/>
                <a:gd name="T2" fmla="*/ 623859 w 795184"/>
                <a:gd name="T3" fmla="*/ 658854 h 698500"/>
                <a:gd name="T4" fmla="*/ 554924 w 795184"/>
                <a:gd name="T5" fmla="*/ 698500 h 698500"/>
                <a:gd name="T6" fmla="*/ 240260 w 795184"/>
                <a:gd name="T7" fmla="*/ 698500 h 698500"/>
                <a:gd name="T8" fmla="*/ 171325 w 795184"/>
                <a:gd name="T9" fmla="*/ 658854 h 698500"/>
                <a:gd name="T10" fmla="*/ 14259 w 795184"/>
                <a:gd name="T11" fmla="*/ 388896 h 698500"/>
                <a:gd name="T12" fmla="*/ 14259 w 795184"/>
                <a:gd name="T13" fmla="*/ 309604 h 698500"/>
                <a:gd name="T14" fmla="*/ 171325 w 795184"/>
                <a:gd name="T15" fmla="*/ 39646 h 698500"/>
                <a:gd name="T16" fmla="*/ 240260 w 795184"/>
                <a:gd name="T17" fmla="*/ 0 h 698500"/>
                <a:gd name="T18" fmla="*/ 554924 w 795184"/>
                <a:gd name="T19" fmla="*/ 0 h 698500"/>
                <a:gd name="T20" fmla="*/ 623859 w 795184"/>
                <a:gd name="T21" fmla="*/ 39646 h 698500"/>
                <a:gd name="T22" fmla="*/ 780925 w 795184"/>
                <a:gd name="T23" fmla="*/ 309604 h 698500"/>
                <a:gd name="T24" fmla="*/ 780925 w 795184"/>
                <a:gd name="T25" fmla="*/ 38889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184" h="698500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3" name="TextBox 14">
              <a:extLst>
                <a:ext uri="{FF2B5EF4-FFF2-40B4-BE49-F238E27FC236}">
                  <a16:creationId xmlns:a16="http://schemas.microsoft.com/office/drawing/2014/main" id="{99D1FB2E-B6F2-B85B-761B-BED73D458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9098" name="Group 15">
            <a:extLst>
              <a:ext uri="{FF2B5EF4-FFF2-40B4-BE49-F238E27FC236}">
                <a16:creationId xmlns:a16="http://schemas.microsoft.com/office/drawing/2014/main" id="{FA163803-CD1D-844E-147D-FB491E5BCB31}"/>
              </a:ext>
            </a:extLst>
          </p:cNvPr>
          <p:cNvGrpSpPr>
            <a:grpSpLocks/>
          </p:cNvGrpSpPr>
          <p:nvPr/>
        </p:nvGrpSpPr>
        <p:grpSpPr bwMode="auto">
          <a:xfrm>
            <a:off x="4919663" y="7659688"/>
            <a:ext cx="1673225" cy="1436687"/>
            <a:chOff x="0" y="0"/>
            <a:chExt cx="812800" cy="698500"/>
          </a:xfrm>
        </p:grpSpPr>
        <p:sp>
          <p:nvSpPr>
            <p:cNvPr id="89120" name="Freeform 16">
              <a:extLst>
                <a:ext uri="{FF2B5EF4-FFF2-40B4-BE49-F238E27FC236}">
                  <a16:creationId xmlns:a16="http://schemas.microsoft.com/office/drawing/2014/main" id="{16098D56-F3C5-551A-2D52-9F466F201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" y="0"/>
              <a:ext cx="796806" cy="698500"/>
            </a:xfrm>
            <a:custGeom>
              <a:avLst/>
              <a:gdLst>
                <a:gd name="T0" fmla="*/ 783859 w 796806"/>
                <a:gd name="T1" fmla="*/ 385247 h 698500"/>
                <a:gd name="T2" fmla="*/ 622547 w 796806"/>
                <a:gd name="T3" fmla="*/ 662503 h 698500"/>
                <a:gd name="T4" fmla="*/ 559957 w 796806"/>
                <a:gd name="T5" fmla="*/ 698500 h 698500"/>
                <a:gd name="T6" fmla="*/ 236850 w 796806"/>
                <a:gd name="T7" fmla="*/ 698500 h 698500"/>
                <a:gd name="T8" fmla="*/ 174259 w 796806"/>
                <a:gd name="T9" fmla="*/ 662503 h 698500"/>
                <a:gd name="T10" fmla="*/ 12947 w 796806"/>
                <a:gd name="T11" fmla="*/ 385247 h 698500"/>
                <a:gd name="T12" fmla="*/ 12947 w 796806"/>
                <a:gd name="T13" fmla="*/ 313253 h 698500"/>
                <a:gd name="T14" fmla="*/ 174259 w 796806"/>
                <a:gd name="T15" fmla="*/ 35997 h 698500"/>
                <a:gd name="T16" fmla="*/ 236850 w 796806"/>
                <a:gd name="T17" fmla="*/ 0 h 698500"/>
                <a:gd name="T18" fmla="*/ 559957 w 796806"/>
                <a:gd name="T19" fmla="*/ 0 h 698500"/>
                <a:gd name="T20" fmla="*/ 622547 w 796806"/>
                <a:gd name="T21" fmla="*/ 35997 h 698500"/>
                <a:gd name="T22" fmla="*/ 783859 w 796806"/>
                <a:gd name="T23" fmla="*/ 313253 h 698500"/>
                <a:gd name="T24" fmla="*/ 783859 w 796806"/>
                <a:gd name="T25" fmla="*/ 385247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6806" h="698500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21" name="TextBox 17">
              <a:extLst>
                <a:ext uri="{FF2B5EF4-FFF2-40B4-BE49-F238E27FC236}">
                  <a16:creationId xmlns:a16="http://schemas.microsoft.com/office/drawing/2014/main" id="{B8834749-742A-FD8E-8DEE-A40806A40C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9099" name="Group 18">
            <a:extLst>
              <a:ext uri="{FF2B5EF4-FFF2-40B4-BE49-F238E27FC236}">
                <a16:creationId xmlns:a16="http://schemas.microsoft.com/office/drawing/2014/main" id="{B95F35EA-EC30-AA89-565F-CD28B64077ED}"/>
              </a:ext>
            </a:extLst>
          </p:cNvPr>
          <p:cNvGrpSpPr>
            <a:grpSpLocks/>
          </p:cNvGrpSpPr>
          <p:nvPr/>
        </p:nvGrpSpPr>
        <p:grpSpPr bwMode="auto">
          <a:xfrm>
            <a:off x="5880100" y="4854575"/>
            <a:ext cx="2141538" cy="1841500"/>
            <a:chOff x="0" y="0"/>
            <a:chExt cx="812800" cy="698500"/>
          </a:xfrm>
        </p:grpSpPr>
        <p:sp>
          <p:nvSpPr>
            <p:cNvPr id="89118" name="Freeform 19">
              <a:extLst>
                <a:ext uri="{FF2B5EF4-FFF2-40B4-BE49-F238E27FC236}">
                  <a16:creationId xmlns:a16="http://schemas.microsoft.com/office/drawing/2014/main" id="{625DEF30-45B9-7FAA-5483-59ADC2CBD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" y="0"/>
              <a:ext cx="800305" cy="698500"/>
            </a:xfrm>
            <a:custGeom>
              <a:avLst/>
              <a:gdLst>
                <a:gd name="T0" fmla="*/ 790190 w 800305"/>
                <a:gd name="T1" fmla="*/ 377372 h 698500"/>
                <a:gd name="T2" fmla="*/ 619714 w 800305"/>
                <a:gd name="T3" fmla="*/ 670378 h 698500"/>
                <a:gd name="T4" fmla="*/ 570817 w 800305"/>
                <a:gd name="T5" fmla="*/ 698500 h 698500"/>
                <a:gd name="T6" fmla="*/ 229487 w 800305"/>
                <a:gd name="T7" fmla="*/ 698500 h 698500"/>
                <a:gd name="T8" fmla="*/ 180590 w 800305"/>
                <a:gd name="T9" fmla="*/ 670378 h 698500"/>
                <a:gd name="T10" fmla="*/ 10114 w 800305"/>
                <a:gd name="T11" fmla="*/ 377372 h 698500"/>
                <a:gd name="T12" fmla="*/ 10114 w 800305"/>
                <a:gd name="T13" fmla="*/ 321128 h 698500"/>
                <a:gd name="T14" fmla="*/ 180590 w 800305"/>
                <a:gd name="T15" fmla="*/ 28122 h 698500"/>
                <a:gd name="T16" fmla="*/ 229487 w 800305"/>
                <a:gd name="T17" fmla="*/ 0 h 698500"/>
                <a:gd name="T18" fmla="*/ 570817 w 800305"/>
                <a:gd name="T19" fmla="*/ 0 h 698500"/>
                <a:gd name="T20" fmla="*/ 619714 w 800305"/>
                <a:gd name="T21" fmla="*/ 28122 h 698500"/>
                <a:gd name="T22" fmla="*/ 790190 w 800305"/>
                <a:gd name="T23" fmla="*/ 321128 h 698500"/>
                <a:gd name="T24" fmla="*/ 790190 w 800305"/>
                <a:gd name="T25" fmla="*/ 37737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305" h="698500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9" name="TextBox 20">
              <a:extLst>
                <a:ext uri="{FF2B5EF4-FFF2-40B4-BE49-F238E27FC236}">
                  <a16:creationId xmlns:a16="http://schemas.microsoft.com/office/drawing/2014/main" id="{3519EE3A-09AA-10C6-C6E3-32D035F77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84FDB408-C702-4E98-AE13-EFFC2DD4E419}"/>
              </a:ext>
            </a:extLst>
          </p:cNvPr>
          <p:cNvSpPr/>
          <p:nvPr/>
        </p:nvSpPr>
        <p:spPr>
          <a:xfrm rot="-10800000">
            <a:off x="-3407631" y="7797773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9103" name="Group 22">
            <a:extLst>
              <a:ext uri="{FF2B5EF4-FFF2-40B4-BE49-F238E27FC236}">
                <a16:creationId xmlns:a16="http://schemas.microsoft.com/office/drawing/2014/main" id="{3A4322F1-4BB1-FA9C-BB71-DB63CCE01267}"/>
              </a:ext>
            </a:extLst>
          </p:cNvPr>
          <p:cNvGrpSpPr>
            <a:grpSpLocks/>
          </p:cNvGrpSpPr>
          <p:nvPr/>
        </p:nvGrpSpPr>
        <p:grpSpPr bwMode="auto">
          <a:xfrm>
            <a:off x="15682913" y="-2508250"/>
            <a:ext cx="5210175" cy="4476750"/>
            <a:chOff x="0" y="0"/>
            <a:chExt cx="812800" cy="698500"/>
          </a:xfrm>
        </p:grpSpPr>
        <p:sp>
          <p:nvSpPr>
            <p:cNvPr id="89116" name="Freeform 23">
              <a:extLst>
                <a:ext uri="{FF2B5EF4-FFF2-40B4-BE49-F238E27FC236}">
                  <a16:creationId xmlns:a16="http://schemas.microsoft.com/office/drawing/2014/main" id="{AD95244A-9E7D-ABC1-5E8D-86C052084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117" name="TextBox 24">
              <a:extLst>
                <a:ext uri="{FF2B5EF4-FFF2-40B4-BE49-F238E27FC236}">
                  <a16:creationId xmlns:a16="http://schemas.microsoft.com/office/drawing/2014/main" id="{52957EAA-49CC-32B8-10E5-1A91CD8EF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F37FAF41-0446-4896-B286-B8C885593FEE}"/>
              </a:ext>
            </a:extLst>
          </p:cNvPr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89107" name="Group 26">
            <a:extLst>
              <a:ext uri="{FF2B5EF4-FFF2-40B4-BE49-F238E27FC236}">
                <a16:creationId xmlns:a16="http://schemas.microsoft.com/office/drawing/2014/main" id="{E7AD3A51-8923-1177-6CFC-934F9998AD88}"/>
              </a:ext>
            </a:extLst>
          </p:cNvPr>
          <p:cNvGrpSpPr>
            <a:grpSpLocks/>
          </p:cNvGrpSpPr>
          <p:nvPr/>
        </p:nvGrpSpPr>
        <p:grpSpPr bwMode="auto">
          <a:xfrm>
            <a:off x="16883063" y="306388"/>
            <a:ext cx="2809875" cy="2414587"/>
            <a:chOff x="0" y="0"/>
            <a:chExt cx="812800" cy="698500"/>
          </a:xfrm>
        </p:grpSpPr>
        <p:sp>
          <p:nvSpPr>
            <p:cNvPr id="89114" name="Freeform 27">
              <a:extLst>
                <a:ext uri="{FF2B5EF4-FFF2-40B4-BE49-F238E27FC236}">
                  <a16:creationId xmlns:a16="http://schemas.microsoft.com/office/drawing/2014/main" id="{132F3099-6A45-5347-F6DE-1F0F37FD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115" name="TextBox 28">
              <a:extLst>
                <a:ext uri="{FF2B5EF4-FFF2-40B4-BE49-F238E27FC236}">
                  <a16:creationId xmlns:a16="http://schemas.microsoft.com/office/drawing/2014/main" id="{49B15293-D6F6-8629-2A52-DEF66F175D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31D59937-2E3C-451F-B6FE-5F5DDBE56217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C54B4F52-8D30-49BA-9261-25BB5467546F}"/>
              </a:ext>
            </a:extLst>
          </p:cNvPr>
          <p:cNvSpPr/>
          <p:nvPr/>
        </p:nvSpPr>
        <p:spPr>
          <a:xfrm>
            <a:off x="4270375" y="9961563"/>
            <a:ext cx="962025" cy="650875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9110" name="TextBox 31">
            <a:extLst>
              <a:ext uri="{FF2B5EF4-FFF2-40B4-BE49-F238E27FC236}">
                <a16:creationId xmlns:a16="http://schemas.microsoft.com/office/drawing/2014/main" id="{BCAA0179-A5CE-DA33-A664-908CC0B77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427038"/>
            <a:ext cx="8178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F7D84D4-98CA-40F1-A913-9CC8539BB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0" y="2541588"/>
            <a:ext cx="923925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28700" indent="-5715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4400" b="1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TrojansWork: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Transforms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Career-Readiness at VSU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Ensure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Every Undergraduate Completes One Paid, Career-Aligned Experience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Enhance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Employability and Economic Mobility </a:t>
            </a:r>
          </a:p>
          <a:p>
            <a:pPr lvl="1" eaLnBrk="1" hangingPunct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Position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VSU as a National Model for Barrier-Free Applied Learning</a:t>
            </a:r>
          </a:p>
        </p:txBody>
      </p:sp>
      <p:pic>
        <p:nvPicPr>
          <p:cNvPr id="89112" name="Picture 32">
            <a:extLst>
              <a:ext uri="{FF2B5EF4-FFF2-40B4-BE49-F238E27FC236}">
                <a16:creationId xmlns:a16="http://schemas.microsoft.com/office/drawing/2014/main" id="{FAB9DEAA-8C92-2648-9BF2-6DC36708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-127000"/>
            <a:ext cx="213836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3" name="TextBox 31">
            <a:extLst>
              <a:ext uri="{FF2B5EF4-FFF2-40B4-BE49-F238E27FC236}">
                <a16:creationId xmlns:a16="http://schemas.microsoft.com/office/drawing/2014/main" id="{22BFFDBA-0CFC-209E-B47D-335B0BCFB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6900" y="1179513"/>
            <a:ext cx="885825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5300"/>
              </a:lnSpc>
              <a:spcBef>
                <a:spcPct val="0"/>
              </a:spcBef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Ultimate Goal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3">
            <a:extLst>
              <a:ext uri="{FF2B5EF4-FFF2-40B4-BE49-F238E27FC236}">
                <a16:creationId xmlns:a16="http://schemas.microsoft.com/office/drawing/2014/main" id="{EA560F20-A3E0-1A41-ADA2-3BDFA59550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5143500"/>
            <a:ext cx="15773400" cy="1893888"/>
          </a:xfrm>
        </p:spPr>
        <p:txBody>
          <a:bodyPr/>
          <a:lstStyle/>
          <a:p>
            <a:pPr algn="ctr"/>
            <a:r>
              <a:rPr lang="en-US" altLang="en-US">
                <a:solidFill>
                  <a:srgbClr val="FF6600"/>
                </a:solidFill>
                <a:latin typeface="Calibri Light "/>
                <a:cs typeface="Calibri Light" panose="020F0302020204030204" pitchFamily="34" charset="0"/>
              </a:rPr>
              <a:t>Alexis Brooks-Walter</a:t>
            </a:r>
            <a:endParaRPr lang="en-US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C1553-111A-4379-B950-41A15D75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875" y="7037388"/>
            <a:ext cx="17748250" cy="1311275"/>
          </a:xfrm>
        </p:spPr>
        <p:txBody>
          <a:bodyPr rtlCol="0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Calibri Light "/>
                <a:ea typeface="Calibri Light" charset="0"/>
                <a:cs typeface="Calibri Light" charset="0"/>
              </a:rPr>
              <a:t>Vice President of Student Affairs and Enrollment Management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45FF19D8-0D6D-E1A2-A56C-0F9B0CF137D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6913" y="128588"/>
            <a:ext cx="13892212" cy="1987550"/>
          </a:xfrm>
        </p:spPr>
        <p:txBody>
          <a:bodyPr/>
          <a:lstStyle/>
          <a:p>
            <a:pPr algn="ctr"/>
            <a:r>
              <a:rPr lang="en-US" altLang="en-US" b="1"/>
              <a:t>Enrollment Projections</a:t>
            </a:r>
          </a:p>
        </p:txBody>
      </p:sp>
      <p:pic>
        <p:nvPicPr>
          <p:cNvPr id="92163" name="Picture 2">
            <a:extLst>
              <a:ext uri="{FF2B5EF4-FFF2-40B4-BE49-F238E27FC236}">
                <a16:creationId xmlns:a16="http://schemas.microsoft.com/office/drawing/2014/main" id="{283F9058-7D00-D8F6-0FFA-7777233E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t="3532" r="2808"/>
          <a:stretch>
            <a:fillRect/>
          </a:stretch>
        </p:blipFill>
        <p:spPr bwMode="auto">
          <a:xfrm>
            <a:off x="4013200" y="2116138"/>
            <a:ext cx="13479463" cy="798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CEC65A-B17B-45DB-A500-84B6F4C47EC1}"/>
              </a:ext>
            </a:extLst>
          </p:cNvPr>
          <p:cNvSpPr/>
          <p:nvPr/>
        </p:nvSpPr>
        <p:spPr>
          <a:xfrm>
            <a:off x="3236913" y="1604963"/>
            <a:ext cx="1550987" cy="137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700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3">
            <a:extLst>
              <a:ext uri="{FF2B5EF4-FFF2-40B4-BE49-F238E27FC236}">
                <a16:creationId xmlns:a16="http://schemas.microsoft.com/office/drawing/2014/main" id="{2569DE10-D88D-101D-B5FA-6318EEF666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2950" y="180975"/>
            <a:ext cx="13741400" cy="1236663"/>
          </a:xfrm>
        </p:spPr>
        <p:txBody>
          <a:bodyPr/>
          <a:lstStyle/>
          <a:p>
            <a:pPr algn="ctr"/>
            <a:r>
              <a:rPr lang="en-US" altLang="en-US" b="1"/>
              <a:t>Factors Impacting Enrollment</a:t>
            </a:r>
          </a:p>
        </p:txBody>
      </p:sp>
      <p:sp>
        <p:nvSpPr>
          <p:cNvPr id="93187" name="Content Placeholder 7">
            <a:extLst>
              <a:ext uri="{FF2B5EF4-FFF2-40B4-BE49-F238E27FC236}">
                <a16:creationId xmlns:a16="http://schemas.microsoft.com/office/drawing/2014/main" id="{B6911D4C-05EA-C8EC-C23C-6069350884D6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1990725" y="2668588"/>
            <a:ext cx="13789025" cy="4446587"/>
          </a:xfrm>
        </p:spPr>
        <p:txBody>
          <a:bodyPr/>
          <a:lstStyle/>
          <a:p>
            <a:pPr marL="971550" lvl="1" indent="-485775"/>
            <a:endParaRPr lang="en-US" altLang="en-US"/>
          </a:p>
          <a:p>
            <a:pPr marL="971550" lvl="1" indent="-485775"/>
            <a:r>
              <a:rPr lang="en-US" altLang="en-US"/>
              <a:t>Housing concerns</a:t>
            </a:r>
            <a:endParaRPr lang="en-US" altLang="en-US">
              <a:sym typeface="Helvetica World" charset="-128"/>
            </a:endParaRPr>
          </a:p>
          <a:p>
            <a:pPr marL="971550" lvl="1" indent="-485775"/>
            <a:r>
              <a:rPr lang="en-US" altLang="en-US"/>
              <a:t>Revision to scholarship structure</a:t>
            </a:r>
          </a:p>
          <a:p>
            <a:pPr marL="971550" lvl="1" indent="-485775"/>
            <a:r>
              <a:rPr lang="en-US" altLang="en-US">
                <a:sym typeface="Helvetica World" charset="-128"/>
              </a:rPr>
              <a:t>New Admission Software</a:t>
            </a:r>
            <a:endParaRPr lang="en-US" altLang="en-US"/>
          </a:p>
          <a:p>
            <a:pPr marL="971550" lvl="1" indent="-485775"/>
            <a:r>
              <a:rPr lang="en-US" altLang="en-US"/>
              <a:t>Personnel changes </a:t>
            </a:r>
          </a:p>
          <a:p>
            <a:pPr marL="971550" lvl="1" indent="-485775"/>
            <a:r>
              <a:rPr lang="en-US" altLang="en-US">
                <a:sym typeface="Helvetica World" charset="-128"/>
              </a:rPr>
              <a:t>Demographic shifts</a:t>
            </a:r>
            <a:endParaRPr lang="en-US" altLang="en-US"/>
          </a:p>
          <a:p>
            <a:pPr marL="971550" lvl="1" indent="-485775"/>
            <a:r>
              <a:rPr lang="en-US" altLang="en-US"/>
              <a:t>Rising Costs and Student Debt</a:t>
            </a:r>
          </a:p>
          <a:p>
            <a:endParaRPr lang="en-US" altLang="en-US"/>
          </a:p>
        </p:txBody>
      </p:sp>
      <p:pic>
        <p:nvPicPr>
          <p:cNvPr id="93188" name="Picture 4">
            <a:extLst>
              <a:ext uri="{FF2B5EF4-FFF2-40B4-BE49-F238E27FC236}">
                <a16:creationId xmlns:a16="http://schemas.microsoft.com/office/drawing/2014/main" id="{7B7ED6C5-A39C-E9C8-70A6-7D0141287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0361613" y="1768475"/>
            <a:ext cx="5062537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FE1ADA44-2875-0B2F-0037-8AAC69650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15773400" cy="1989138"/>
          </a:xfrm>
        </p:spPr>
        <p:txBody>
          <a:bodyPr/>
          <a:lstStyle/>
          <a:p>
            <a:r>
              <a:rPr lang="en-US" altLang="en-US"/>
              <a:t>Committee Agenda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E1DBC6-CB03-4E7D-98DA-4556845A0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628775"/>
            <a:ext cx="15773400" cy="809625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1701AD"/>
                </a:solidFill>
              </a:rPr>
              <a:t>Academic Affairs Updates </a:t>
            </a:r>
            <a:endParaRPr lang="en-US" sz="3600" dirty="0">
              <a:solidFill>
                <a:srgbClr val="1701A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F58923"/>
                </a:solidFill>
              </a:rPr>
              <a:t>Dr. Tia A. Minnis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i="1" dirty="0">
                <a:solidFill>
                  <a:srgbClr val="F58923"/>
                </a:solidFill>
              </a:rPr>
              <a:t>Provost and Vice President for Academic Affairs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1701AD"/>
                </a:solidFill>
              </a:rPr>
              <a:t>Enrollment Updates </a:t>
            </a:r>
            <a:endParaRPr lang="en-US" sz="3600" dirty="0">
              <a:solidFill>
                <a:srgbClr val="1701A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F58923"/>
                </a:solidFill>
              </a:rPr>
              <a:t>Dr. Alexis Brooks-Walter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i="1" dirty="0">
                <a:solidFill>
                  <a:srgbClr val="F58923"/>
                </a:solidFill>
              </a:rPr>
              <a:t>Vice President for Student Affairs and Enrollment Management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sz="3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1701AD"/>
                </a:solidFill>
              </a:rPr>
              <a:t>Safety and Security Update</a:t>
            </a:r>
            <a:endParaRPr lang="en-US" sz="3600" dirty="0">
              <a:solidFill>
                <a:srgbClr val="1701A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F58923"/>
                </a:solidFill>
              </a:rPr>
              <a:t>Chief David Bragg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i="1" dirty="0">
                <a:solidFill>
                  <a:srgbClr val="F58923"/>
                </a:solidFill>
              </a:rPr>
              <a:t>AVP for Safety and Security </a:t>
            </a:r>
            <a:endParaRPr lang="en-US" sz="3200" dirty="0">
              <a:solidFill>
                <a:srgbClr val="F58923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6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1701AD"/>
                </a:solidFill>
              </a:rPr>
              <a:t>Student Engagement Update</a:t>
            </a:r>
            <a:endParaRPr lang="en-US" sz="3600" dirty="0">
              <a:solidFill>
                <a:srgbClr val="1701AD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sz="3200" b="1" dirty="0">
                <a:solidFill>
                  <a:srgbClr val="F58923"/>
                </a:solidFill>
              </a:rPr>
              <a:t>Ms. Regina Barnett-Tyler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3200" i="1" dirty="0">
                <a:solidFill>
                  <a:srgbClr val="F58923"/>
                </a:solidFill>
              </a:rPr>
              <a:t>AVP for Student Success &amp; Engagement</a:t>
            </a:r>
            <a:endParaRPr lang="en-US" sz="3200" dirty="0">
              <a:solidFill>
                <a:srgbClr val="F58923"/>
              </a:solidFill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9CA4BC-D5B9-470C-AE2C-0A0257FB0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4668838"/>
            <a:ext cx="17492662" cy="219233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400" dirty="0"/>
              <a:t>“Access without support is not opportunity.” Dr. Vincent Tinto </a:t>
            </a:r>
            <a:br>
              <a:rPr lang="en-US" sz="4050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sz="4050" i="1" dirty="0"/>
              <a:t>Distinguished University Professor at Syracuse University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>
            <a:extLst>
              <a:ext uri="{FF2B5EF4-FFF2-40B4-BE49-F238E27FC236}">
                <a16:creationId xmlns:a16="http://schemas.microsoft.com/office/drawing/2014/main" id="{F33CEC3C-4BD1-F9C2-AA0C-6A98116682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5143500"/>
            <a:ext cx="15773400" cy="1893888"/>
          </a:xfrm>
        </p:spPr>
        <p:txBody>
          <a:bodyPr/>
          <a:lstStyle/>
          <a:p>
            <a:pPr algn="ctr"/>
            <a:r>
              <a:rPr lang="en-US" altLang="en-US">
                <a:solidFill>
                  <a:srgbClr val="FF6600"/>
                </a:solidFill>
                <a:latin typeface="Calibri Light "/>
                <a:cs typeface="Calibri Light" panose="020F0302020204030204" pitchFamily="34" charset="0"/>
              </a:rPr>
              <a:t>Regina Barnett-Tyler</a:t>
            </a:r>
            <a:endParaRPr lang="en-US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5C1553-111A-4379-B950-41A15D759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9875" y="7037388"/>
            <a:ext cx="17748250" cy="1311275"/>
          </a:xfrm>
        </p:spPr>
        <p:txBody>
          <a:bodyPr rtlCol="0">
            <a:normAutofit fontScale="7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Calibri Light "/>
                <a:ea typeface="Calibri Light" charset="0"/>
                <a:cs typeface="Calibri Light" charset="0"/>
              </a:rPr>
              <a:t>Associate Vice President of Student Success and Engagement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Box 1">
            <a:extLst>
              <a:ext uri="{FF2B5EF4-FFF2-40B4-BE49-F238E27FC236}">
                <a16:creationId xmlns:a16="http://schemas.microsoft.com/office/drawing/2014/main" id="{4F22C7E2-0A6E-1012-5CCA-5E7AE757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2188" y="2003425"/>
            <a:ext cx="1549717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C55A11"/>
                </a:solidFill>
                <a:latin typeface="Algerian" panose="04020705040A02060702" pitchFamily="82" charset="0"/>
              </a:rPr>
              <a:t>   </a:t>
            </a:r>
            <a:r>
              <a:rPr lang="en-US" altLang="en-US" sz="4200" b="1">
                <a:solidFill>
                  <a:srgbClr val="C55A11"/>
                </a:solidFill>
                <a:latin typeface="Algerian" panose="04020705040A02060702" pitchFamily="82" charset="0"/>
              </a:rPr>
              <a:t>Campus Ministries          </a:t>
            </a:r>
            <a:r>
              <a:rPr lang="en-US" altLang="en-US" sz="4200" b="1">
                <a:solidFill>
                  <a:srgbClr val="002060"/>
                </a:solidFill>
                <a:latin typeface="Algerian" panose="04020705040A02060702" pitchFamily="82" charset="0"/>
              </a:rPr>
              <a:t>Career Services         </a:t>
            </a:r>
          </a:p>
          <a:p>
            <a:pPr algn="ctr" eaLnBrk="1" hangingPunct="1"/>
            <a:r>
              <a:rPr lang="en-US" altLang="en-US" sz="4200" b="1">
                <a:solidFill>
                  <a:srgbClr val="C55A11"/>
                </a:solidFill>
                <a:latin typeface="Curlz MT" panose="04040404050702020202" pitchFamily="82" charset="0"/>
              </a:rPr>
              <a:t>Child Care Access Means Parents in Schools, (CCAMPIS)</a:t>
            </a:r>
          </a:p>
          <a:p>
            <a:pPr algn="ctr" eaLnBrk="1" hangingPunct="1"/>
            <a:r>
              <a:rPr lang="en-US" altLang="en-US" sz="4200">
                <a:solidFill>
                  <a:srgbClr val="FF6600"/>
                </a:solidFill>
              </a:rPr>
              <a:t>	 </a:t>
            </a:r>
            <a:r>
              <a:rPr lang="en-US" altLang="en-US" sz="4200">
                <a:solidFill>
                  <a:srgbClr val="002060"/>
                </a:solidFill>
                <a:latin typeface="Bernard MT Condensed" panose="02050806060905020404" pitchFamily="18" charset="0"/>
              </a:rPr>
              <a:t>Community Outreach &amp; Engagement</a:t>
            </a:r>
          </a:p>
          <a:p>
            <a:pPr algn="ctr" eaLnBrk="1" hangingPunct="1"/>
            <a:r>
              <a:rPr lang="en-US" altLang="en-US" sz="4200">
                <a:solidFill>
                  <a:srgbClr val="C55A11"/>
                </a:solidFill>
                <a:latin typeface="Broadway" panose="04040905080002020502" pitchFamily="82" charset="0"/>
              </a:rPr>
              <a:t>                    Educational Opportunity Centers, (EOC)        </a:t>
            </a:r>
            <a:r>
              <a:rPr lang="en-US" altLang="en-US" sz="4200" b="1">
                <a:solidFill>
                  <a:srgbClr val="002060"/>
                </a:solidFill>
                <a:latin typeface="Agency FB" panose="020B0503020202020204" pitchFamily="34" charset="0"/>
              </a:rPr>
              <a:t>Educational Talent Search</a:t>
            </a:r>
            <a:r>
              <a:rPr lang="en-US" altLang="en-US" sz="4200" b="1">
                <a:solidFill>
                  <a:srgbClr val="002060"/>
                </a:solidFill>
                <a:latin typeface="Bahnschrift Condensed" panose="020B0502040204020203" pitchFamily="34" charset="0"/>
              </a:rPr>
              <a:t> (ETS)</a:t>
            </a:r>
            <a:r>
              <a:rPr lang="en-US" altLang="en-US" sz="4200">
                <a:solidFill>
                  <a:srgbClr val="002060"/>
                </a:solidFill>
                <a:latin typeface="Bahnschrift Condensed" panose="020B0502040204020203" pitchFamily="34" charset="0"/>
              </a:rPr>
              <a:t> </a:t>
            </a:r>
            <a:endParaRPr lang="en-US" altLang="en-US" sz="4200">
              <a:solidFill>
                <a:srgbClr val="002060"/>
              </a:solidFill>
            </a:endParaRPr>
          </a:p>
          <a:p>
            <a:pPr algn="ctr" eaLnBrk="1" hangingPunct="1"/>
            <a:r>
              <a:rPr lang="en-US" altLang="en-US" sz="4200">
                <a:solidFill>
                  <a:srgbClr val="EE7421"/>
                </a:solidFill>
                <a:latin typeface="Broadway" panose="04040905080002020502" pitchFamily="82" charset="0"/>
              </a:rPr>
              <a:t>	</a:t>
            </a:r>
            <a:r>
              <a:rPr lang="en-US" altLang="en-US" sz="4200" b="1">
                <a:solidFill>
                  <a:srgbClr val="C55A11"/>
                </a:solidFill>
                <a:latin typeface="Harrington" panose="04040505050002020702" pitchFamily="82" charset="0"/>
              </a:rPr>
              <a:t>Greek Life</a:t>
            </a:r>
            <a:r>
              <a:rPr lang="en-US" altLang="en-US" sz="4200" b="1">
                <a:solidFill>
                  <a:srgbClr val="002060"/>
                </a:solidFill>
                <a:latin typeface="Harrington" panose="04040505050002020702" pitchFamily="82" charset="0"/>
              </a:rPr>
              <a:t>     </a:t>
            </a:r>
            <a:r>
              <a:rPr lang="en-US" altLang="en-US" sz="4200">
                <a:solidFill>
                  <a:srgbClr val="002060"/>
                </a:solidFill>
                <a:latin typeface="Playbill" panose="04050603000602020202" pitchFamily="82" charset="0"/>
              </a:rPr>
              <a:t>Office on Violence Against Women, (ovw</a:t>
            </a:r>
            <a:r>
              <a:rPr lang="en-US" altLang="en-US" sz="4200">
                <a:solidFill>
                  <a:srgbClr val="002060"/>
                </a:solidFill>
                <a:latin typeface="Engravers MT" panose="02090707080505020304" pitchFamily="18" charset="0"/>
              </a:rPr>
              <a:t>) </a:t>
            </a:r>
          </a:p>
          <a:p>
            <a:pPr algn="ctr" eaLnBrk="1" hangingPunct="1"/>
            <a:r>
              <a:rPr lang="en-US" altLang="en-US" sz="4200">
                <a:solidFill>
                  <a:srgbClr val="C55A11"/>
                </a:solidFill>
                <a:latin typeface="Magneto" panose="04030805050802020D02" pitchFamily="82" charset="0"/>
              </a:rPr>
              <a:t>Residence Life &amp; Housing</a:t>
            </a:r>
            <a:r>
              <a:rPr lang="en-US" altLang="en-US" sz="4200">
                <a:solidFill>
                  <a:srgbClr val="FF6600"/>
                </a:solidFill>
              </a:rPr>
              <a:t>	</a:t>
            </a:r>
            <a:r>
              <a:rPr lang="en-US" altLang="en-US" sz="4200" b="1">
                <a:solidFill>
                  <a:srgbClr val="FF6600"/>
                </a:solidFill>
                <a:latin typeface="Monotype Corsiva" panose="03010101010201010101" pitchFamily="66" charset="0"/>
              </a:rPr>
              <a:t> </a:t>
            </a:r>
            <a:r>
              <a:rPr lang="en-US" altLang="en-US" sz="4200" b="1">
                <a:solidFill>
                  <a:srgbClr val="002060"/>
                </a:solidFill>
                <a:latin typeface="Monotype Corsiva" panose="03010101010201010101" pitchFamily="66" charset="0"/>
              </a:rPr>
              <a:t>Student Activities</a:t>
            </a:r>
            <a:r>
              <a:rPr lang="en-US" altLang="en-US" sz="4200" b="1">
                <a:solidFill>
                  <a:srgbClr val="FF6600"/>
                </a:solidFill>
                <a:latin typeface="Monotype Corsiva" panose="03010101010201010101" pitchFamily="66" charset="0"/>
              </a:rPr>
              <a:t>	</a:t>
            </a:r>
          </a:p>
          <a:p>
            <a:pPr algn="ctr" eaLnBrk="1" hangingPunct="1"/>
            <a:r>
              <a:rPr lang="en-US" altLang="en-US" sz="4200">
                <a:solidFill>
                  <a:srgbClr val="C55A11"/>
                </a:solidFill>
                <a:latin typeface="Old English Text MT" panose="03040902040508030806" pitchFamily="66" charset="0"/>
              </a:rPr>
              <a:t>Student Conduct</a:t>
            </a:r>
            <a:r>
              <a:rPr lang="en-US" altLang="en-US" sz="4200">
                <a:solidFill>
                  <a:srgbClr val="FF6600"/>
                </a:solidFill>
                <a:latin typeface="Old English Text MT" panose="03040902040508030806" pitchFamily="66" charset="0"/>
              </a:rPr>
              <a:t>	</a:t>
            </a:r>
            <a:r>
              <a:rPr lang="en-US" altLang="en-US" sz="4200">
                <a:solidFill>
                  <a:srgbClr val="1F4E79"/>
                </a:solidFill>
                <a:latin typeface="Harlow Solid Italic" panose="04030604020F02020D02" pitchFamily="82" charset="0"/>
              </a:rPr>
              <a:t>Trojan Leadership Program, (TLP) </a:t>
            </a:r>
            <a:r>
              <a:rPr lang="en-US" altLang="en-US" sz="4200" b="1">
                <a:solidFill>
                  <a:srgbClr val="1F4E79"/>
                </a:solidFill>
                <a:latin typeface="Bauhaus 93" panose="04030905020B02020C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eaLnBrk="1" hangingPunct="1"/>
            <a:r>
              <a:rPr lang="en-US" altLang="en-US" sz="4200" b="1">
                <a:solidFill>
                  <a:srgbClr val="C55A11"/>
                </a:solidFill>
                <a:latin typeface="Bauhaus 93" panose="04030905020B02020C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Student Support Service, (SSS)  </a:t>
            </a:r>
            <a:r>
              <a:rPr lang="en-US" altLang="en-US" sz="4200">
                <a:solidFill>
                  <a:srgbClr val="002060"/>
                </a:solidFill>
                <a:latin typeface="Snap ITC" panose="04040A07060A02020202" pitchFamily="82" charset="0"/>
              </a:rPr>
              <a:t>Upward Bound Program</a:t>
            </a:r>
            <a:endParaRPr lang="en-US" altLang="en-US" sz="4200">
              <a:solidFill>
                <a:srgbClr val="000000"/>
              </a:solidFill>
            </a:endParaRPr>
          </a:p>
          <a:p>
            <a:pPr lvl="1" eaLnBrk="1" hangingPunct="1"/>
            <a:r>
              <a:rPr lang="en-US" altLang="en-US" sz="4200">
                <a:solidFill>
                  <a:srgbClr val="000000"/>
                </a:solidFill>
              </a:rPr>
              <a:t>	</a:t>
            </a:r>
          </a:p>
        </p:txBody>
      </p:sp>
      <p:pic>
        <p:nvPicPr>
          <p:cNvPr id="97283" name="Picture 2">
            <a:extLst>
              <a:ext uri="{FF2B5EF4-FFF2-40B4-BE49-F238E27FC236}">
                <a16:creationId xmlns:a16="http://schemas.microsoft.com/office/drawing/2014/main" id="{FA49103B-D2F8-D614-2283-B710C50D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565150"/>
            <a:ext cx="1168558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>
            <a:extLst>
              <a:ext uri="{FF2B5EF4-FFF2-40B4-BE49-F238E27FC236}">
                <a16:creationId xmlns:a16="http://schemas.microsoft.com/office/drawing/2014/main" id="{ACDA00C3-8C21-2C53-8AF4-F0BD2462CB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500" y="468313"/>
            <a:ext cx="14554200" cy="1563687"/>
          </a:xfrm>
        </p:spPr>
        <p:txBody>
          <a:bodyPr/>
          <a:lstStyle/>
          <a:p>
            <a:r>
              <a:rPr lang="en-US" altLang="en-US" sz="7200" b="1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SSE Grant Funded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E7E15-22C3-4ECB-9D29-5F3FAE080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788" y="2032000"/>
            <a:ext cx="14554200" cy="698976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TRIO Programs 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Opportunity Centers , (EOC)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Talent Search, (ETS)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Support Services, (SSS)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Upward Bound Program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Care Access Means Parents in Schools, (CCAMPIS)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*Commonwealth Savers/SOAR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on Violence Against Women, (OVW)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B23F-02B5-4D2D-AE69-83511DD57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725" y="336550"/>
            <a:ext cx="14522450" cy="919321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8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</a:p>
          <a:p>
            <a:pPr marL="0" indent="0" algn="r" fontAlgn="auto">
              <a:spcAft>
                <a:spcPts val="0"/>
              </a:spcAft>
              <a:buFont typeface="Arial"/>
              <a:buNone/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spcAft>
                <a:spcPts val="0"/>
              </a:spcAft>
              <a:buFont typeface="Arial"/>
              <a:buNone/>
              <a:defRPr/>
            </a:pP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</a:t>
            </a:r>
          </a:p>
          <a:p>
            <a:pPr marL="0" indent="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 dirty="0"/>
          </a:p>
        </p:txBody>
      </p:sp>
      <p:pic>
        <p:nvPicPr>
          <p:cNvPr id="2052" name="Picture 1" descr="image001">
            <a:extLst>
              <a:ext uri="{FF2B5EF4-FFF2-40B4-BE49-F238E27FC236}">
                <a16:creationId xmlns:a16="http://schemas.microsoft.com/office/drawing/2014/main" id="{B906AF91-A5CE-42BF-81E3-A9BA5EA83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8359" y="336391"/>
            <a:ext cx="5029584" cy="4952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Box 5">
            <a:extLst>
              <a:ext uri="{FF2B5EF4-FFF2-40B4-BE49-F238E27FC236}">
                <a16:creationId xmlns:a16="http://schemas.microsoft.com/office/drawing/2014/main" id="{F2548561-1034-86D3-1AA9-DCD27FA1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1338" y="3292475"/>
            <a:ext cx="6826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700">
              <a:solidFill>
                <a:srgbClr val="000000"/>
              </a:solidFill>
            </a:endParaRPr>
          </a:p>
        </p:txBody>
      </p:sp>
      <p:sp>
        <p:nvSpPr>
          <p:cNvPr id="99333" name="TextBox 6">
            <a:extLst>
              <a:ext uri="{FF2B5EF4-FFF2-40B4-BE49-F238E27FC236}">
                <a16:creationId xmlns:a16="http://schemas.microsoft.com/office/drawing/2014/main" id="{0A00D4F4-F0E3-D596-4971-68441E0B4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75" y="4151313"/>
            <a:ext cx="1371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2700">
              <a:solidFill>
                <a:srgbClr val="000000"/>
              </a:solidFill>
            </a:endParaRPr>
          </a:p>
        </p:txBody>
      </p:sp>
      <p:sp>
        <p:nvSpPr>
          <p:cNvPr id="99334" name="TextBox 7">
            <a:extLst>
              <a:ext uri="{FF2B5EF4-FFF2-40B4-BE49-F238E27FC236}">
                <a16:creationId xmlns:a16="http://schemas.microsoft.com/office/drawing/2014/main" id="{3010341B-94A0-803C-8A8E-BBFFAD1B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7788" y="5289550"/>
            <a:ext cx="4306887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Marquis Mason</a:t>
            </a:r>
          </a:p>
          <a:p>
            <a:pPr algn="ctr"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‘25-26 SGA President </a:t>
            </a:r>
          </a:p>
          <a:p>
            <a:pPr algn="ctr"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VSU Upward Bound Alum </a:t>
            </a:r>
          </a:p>
          <a:p>
            <a:pPr algn="ctr" eaLnBrk="1" hangingPunct="1"/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Petersburg HS alum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8D073-BEAD-4386-8ADC-ADBF890B1A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79" y="4397300"/>
            <a:ext cx="6642621" cy="5222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CA2BED5-471D-4A47-812F-20DFF72875C5}"/>
              </a:ext>
            </a:extLst>
          </p:cNvPr>
          <p:cNvSpPr/>
          <p:nvPr/>
        </p:nvSpPr>
        <p:spPr>
          <a:xfrm>
            <a:off x="2492375" y="1612900"/>
            <a:ext cx="8596313" cy="1751013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Upward Bound Program, (UBP) successfully </a:t>
            </a:r>
          </a:p>
          <a:p>
            <a:pPr algn="just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funded since in 1968; Serves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88 HS students 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68D9F1DF-052F-48E8-B5A6-B358BA697EAF}"/>
              </a:ext>
            </a:extLst>
          </p:cNvPr>
          <p:cNvSpPr/>
          <p:nvPr/>
        </p:nvSpPr>
        <p:spPr>
          <a:xfrm>
            <a:off x="9539288" y="7062788"/>
            <a:ext cx="7862887" cy="1831975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Educational Opportunity Centers (EOC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funded since Sept. 2011; Serves 1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endParaRPr lang="en-US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>
            <a:extLst>
              <a:ext uri="{FF2B5EF4-FFF2-40B4-BE49-F238E27FC236}">
                <a16:creationId xmlns:a16="http://schemas.microsoft.com/office/drawing/2014/main" id="{8463C586-89D8-0304-AFE6-21317D448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20900" y="303213"/>
            <a:ext cx="15065375" cy="9191625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	      Isreal Watkins 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 Spr. 2025 VSU grad </a:t>
            </a: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						              Petersburg HS alum</a:t>
            </a: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7B413-83C3-45A3-B197-91B9BD360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13" b="36648"/>
          <a:stretch/>
        </p:blipFill>
        <p:spPr>
          <a:xfrm>
            <a:off x="11363795" y="497230"/>
            <a:ext cx="5034021" cy="46462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4F0826B-6CF4-4AF6-8088-194399251600}"/>
              </a:ext>
            </a:extLst>
          </p:cNvPr>
          <p:cNvSpPr/>
          <p:nvPr/>
        </p:nvSpPr>
        <p:spPr>
          <a:xfrm>
            <a:off x="2873375" y="1385888"/>
            <a:ext cx="8102600" cy="213201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Educational Talent Search 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(ETS) 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funded October 2016; Serves 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17324DC-99F4-4C1F-9A70-CE71AD7A80B3}"/>
              </a:ext>
            </a:extLst>
          </p:cNvPr>
          <p:cNvSpPr/>
          <p:nvPr/>
        </p:nvSpPr>
        <p:spPr>
          <a:xfrm>
            <a:off x="7747000" y="6959600"/>
            <a:ext cx="9439275" cy="2132013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 Support Services, (SSS) F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unded since Sept. 2020; 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Serves </a:t>
            </a:r>
            <a:r>
              <a:rPr lang="en-US" sz="2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 VSU </a:t>
            </a:r>
            <a:r>
              <a:rPr lang="en-US" sz="27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 annually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7AE2EB-7E4B-4416-A5B7-E0A9E79F2B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33" y="3922173"/>
            <a:ext cx="4044794" cy="6061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52C3-E963-4AEF-9EFD-E187D898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313" y="357188"/>
            <a:ext cx="14552612" cy="9445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Care Access Means Parents in Schools, (CCAMPIS)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05ED3-C19A-4860-9A8C-2834AAB1C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75" y="1247775"/>
            <a:ext cx="14949488" cy="8748713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 Care Access Means Parents in School, (CCAMPIS) </a:t>
            </a: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Funded October 1, 2022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Currently serve 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parents who receive financial assistance for childcare;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parents reside in university housing, (UAE);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on the waiting list for housing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student parents are on the waitlist for available child care;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Drop Off Service </a:t>
            </a: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semester from 4 – 9:30 pm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for student parents who have evening classes; bills, gas etc.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AD7793-F05A-DD2F-14A1-3C3FF131F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5003800"/>
            <a:ext cx="3592513" cy="478472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9B81E4-4F6C-41C5-B916-753EC427E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472" y="2596733"/>
            <a:ext cx="4045046" cy="6062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image002">
            <a:extLst>
              <a:ext uri="{FF2B5EF4-FFF2-40B4-BE49-F238E27FC236}">
                <a16:creationId xmlns:a16="http://schemas.microsoft.com/office/drawing/2014/main" id="{EA7A0869-A96A-B325-8F4D-FDFF24C9A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657225"/>
            <a:ext cx="7034212" cy="897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7">
            <a:extLst>
              <a:ext uri="{FF2B5EF4-FFF2-40B4-BE49-F238E27FC236}">
                <a16:creationId xmlns:a16="http://schemas.microsoft.com/office/drawing/2014/main" id="{AC2EB7CB-13C2-9C5A-BBEF-A3A5313DE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6350" y="3722688"/>
            <a:ext cx="608171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71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66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 </a:t>
            </a:r>
          </a:p>
          <a:p>
            <a:pPr algn="ctr" eaLnBrk="1" hangingPunct="1"/>
            <a:r>
              <a:rPr lang="en-US" altLang="en-US" sz="6600" b="1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Services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BD9D2E-DD1F-A824-21C6-3005603EA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252538"/>
            <a:ext cx="13716000" cy="3632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STATE UNIVERSITY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 OF VISITORS</a:t>
            </a: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VSU POLICE DEPARTMENT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2247DDA-C9DE-1202-4BC0-DF7D478E5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2138" y="5549900"/>
            <a:ext cx="13716000" cy="37544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L. Bragg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AVP for Public Safety/Chief of Police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en-US" sz="3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</p:txBody>
      </p:sp>
      <p:pic>
        <p:nvPicPr>
          <p:cNvPr id="104452" name="Picture 5">
            <a:extLst>
              <a:ext uri="{FF2B5EF4-FFF2-40B4-BE49-F238E27FC236}">
                <a16:creationId xmlns:a16="http://schemas.microsoft.com/office/drawing/2014/main" id="{9B7E9272-5BAA-8EB9-54C2-4B15CDC0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4873625"/>
            <a:ext cx="148748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FFF7057-ACC7-4B60-8590-F953265E1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913" y="2014538"/>
            <a:ext cx="14100175" cy="13017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Campus Crime Report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2024 – 2025 YTD (Jan – Aug)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2EDEF4-168C-4799-B2B4-C4539F7DEC9A}"/>
              </a:ext>
            </a:extLst>
          </p:cNvPr>
          <p:cNvGraphicFramePr>
            <a:graphicFrameLocks noGrp="1"/>
          </p:cNvGraphicFramePr>
          <p:nvPr/>
        </p:nvGraphicFramePr>
        <p:xfrm>
          <a:off x="2970213" y="3657600"/>
          <a:ext cx="12128500" cy="5921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31426">
                  <a:extLst>
                    <a:ext uri="{9D8B030D-6E8A-4147-A177-3AD203B41FA5}">
                      <a16:colId xmlns:a16="http://schemas.microsoft.com/office/drawing/2014/main" val="1451328523"/>
                    </a:ext>
                  </a:extLst>
                </a:gridCol>
                <a:gridCol w="62076">
                  <a:extLst>
                    <a:ext uri="{9D8B030D-6E8A-4147-A177-3AD203B41FA5}">
                      <a16:colId xmlns:a16="http://schemas.microsoft.com/office/drawing/2014/main" val="718494913"/>
                    </a:ext>
                  </a:extLst>
                </a:gridCol>
                <a:gridCol w="3700789">
                  <a:extLst>
                    <a:ext uri="{9D8B030D-6E8A-4147-A177-3AD203B41FA5}">
                      <a16:colId xmlns:a16="http://schemas.microsoft.com/office/drawing/2014/main" val="2121511719"/>
                    </a:ext>
                  </a:extLst>
                </a:gridCol>
                <a:gridCol w="3534209">
                  <a:extLst>
                    <a:ext uri="{9D8B030D-6E8A-4147-A177-3AD203B41FA5}">
                      <a16:colId xmlns:a16="http://schemas.microsoft.com/office/drawing/2014/main" val="4114109608"/>
                    </a:ext>
                  </a:extLst>
                </a:gridCol>
              </a:tblGrid>
              <a:tr h="4229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7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Offense</a:t>
                      </a:r>
                      <a:endParaRPr lang="en-US" sz="2700" b="0" i="0" u="sng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YTD </a:t>
                      </a:r>
                      <a:r>
                        <a:rPr lang="en-US" sz="27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 - Aug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YTD Jan – Aug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/>
                </a:tc>
                <a:extLst>
                  <a:ext uri="{0D108BD9-81ED-4DB2-BD59-A6C34878D82A}">
                    <a16:rowId xmlns:a16="http://schemas.microsoft.com/office/drawing/2014/main" val="3733455293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Homicide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3392224564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 Offenses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68376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Robbery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98919308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Aggravated Assault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210241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Burglary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1228835834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 Theft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817480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Arson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3070519565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Domestic Violence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16858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Dating Violence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1580326751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Stalking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730556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Hazing</a:t>
                      </a:r>
                    </a:p>
                  </a:txBody>
                  <a:tcPr marL="11429" marR="11429" marT="11431" marB="0" anchor="b">
                    <a:solidFill>
                      <a:srgbClr val="EDF1F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>
                    <a:solidFill>
                      <a:srgbClr val="EDF1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>
                    <a:solidFill>
                      <a:srgbClr val="EDF1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1429" marR="11429" marT="11431" marB="0" anchor="b">
                    <a:solidFill>
                      <a:srgbClr val="ED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367304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2465259149"/>
                  </a:ext>
                </a:extLst>
              </a:tr>
              <a:tr h="422955">
                <a:tc>
                  <a:txBody>
                    <a:bodyPr/>
                    <a:lstStyle/>
                    <a:p>
                      <a:pPr algn="l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11429" marR="11429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11429" marR="11429" marT="11431" marB="0" anchor="b"/>
                </a:tc>
                <a:extLst>
                  <a:ext uri="{0D108BD9-81ED-4DB2-BD59-A6C34878D82A}">
                    <a16:rowId xmlns:a16="http://schemas.microsoft.com/office/drawing/2014/main" val="2100758493"/>
                  </a:ext>
                </a:extLst>
              </a:tr>
            </a:tbl>
          </a:graphicData>
        </a:graphic>
      </p:graphicFrame>
      <p:pic>
        <p:nvPicPr>
          <p:cNvPr id="105552" name="Picture 3">
            <a:extLst>
              <a:ext uri="{FF2B5EF4-FFF2-40B4-BE49-F238E27FC236}">
                <a16:creationId xmlns:a16="http://schemas.microsoft.com/office/drawing/2014/main" id="{8A49077B-8128-37DC-C706-6544E2F5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413" y="2320925"/>
            <a:ext cx="14446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1">
            <a:extLst>
              <a:ext uri="{FF2B5EF4-FFF2-40B4-BE49-F238E27FC236}">
                <a16:creationId xmlns:a16="http://schemas.microsoft.com/office/drawing/2014/main" id="{8DED0592-C496-3998-D6A8-38954C91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25" y="6507163"/>
            <a:ext cx="46450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E97132"/>
                </a:solidFill>
              </a:rPr>
              <a:t>DIVISION OF </a:t>
            </a:r>
          </a:p>
        </p:txBody>
      </p:sp>
      <p:sp>
        <p:nvSpPr>
          <p:cNvPr id="69635" name="TextBox 3">
            <a:extLst>
              <a:ext uri="{FF2B5EF4-FFF2-40B4-BE49-F238E27FC236}">
                <a16:creationId xmlns:a16="http://schemas.microsoft.com/office/drawing/2014/main" id="{B977A05B-7968-03EA-EA20-D29CBC549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7763" y="7199313"/>
            <a:ext cx="68135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1701AD"/>
                </a:solidFill>
              </a:rPr>
              <a:t>Academic Affairs</a:t>
            </a:r>
          </a:p>
        </p:txBody>
      </p:sp>
      <p:sp>
        <p:nvSpPr>
          <p:cNvPr id="69636" name="TextBox 6">
            <a:extLst>
              <a:ext uri="{FF2B5EF4-FFF2-40B4-BE49-F238E27FC236}">
                <a16:creationId xmlns:a16="http://schemas.microsoft.com/office/drawing/2014/main" id="{D509B7CD-A7A5-AAA3-73BD-BB6782039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75" y="8739188"/>
            <a:ext cx="70104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>
                <a:solidFill>
                  <a:srgbClr val="E97132"/>
                </a:solidFill>
              </a:rPr>
              <a:t>Tia A. Minnis | Provost &amp; Vice President for Academic Affairs</a:t>
            </a:r>
          </a:p>
        </p:txBody>
      </p:sp>
      <p:sp>
        <p:nvSpPr>
          <p:cNvPr id="69637" name="TextBox 7">
            <a:extLst>
              <a:ext uri="{FF2B5EF4-FFF2-40B4-BE49-F238E27FC236}">
                <a16:creationId xmlns:a16="http://schemas.microsoft.com/office/drawing/2014/main" id="{FAD10E36-6DB1-C8FA-F101-4DF0BA022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1175" y="6161088"/>
            <a:ext cx="3171825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FFFFFF"/>
                </a:solidFill>
              </a:rPr>
              <a:t>September 11, 2025</a:t>
            </a: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4E84C9-1EA8-03F5-E678-2A811A06A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300" y="3498850"/>
            <a:ext cx="13187363" cy="2166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3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Arrest Report YTD 2024 </a:t>
            </a:r>
            <a:br>
              <a:rPr lang="en-US" sz="8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8100" dirty="0"/>
            </a:br>
            <a:endParaRPr lang="en-US" sz="8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EDC6471-9B37-C880-D14B-C5B0A35BA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983575" y="9537700"/>
            <a:ext cx="2484438" cy="579438"/>
          </a:xfrm>
        </p:spPr>
        <p:txBody>
          <a:bodyPr rtlCol="0">
            <a:normAutofit fontScale="25000" lnSpcReduction="20000"/>
          </a:bodyPr>
          <a:lstStyle/>
          <a:p>
            <a:pPr algn="l" fontAlgn="b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200" dirty="0">
              <a:latin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pic>
        <p:nvPicPr>
          <p:cNvPr id="107524" name="Picture 4">
            <a:extLst>
              <a:ext uri="{FF2B5EF4-FFF2-40B4-BE49-F238E27FC236}">
                <a16:creationId xmlns:a16="http://schemas.microsoft.com/office/drawing/2014/main" id="{60DDEF49-A261-DB9F-FD33-2EF7E21DA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00" y="2409825"/>
            <a:ext cx="12827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D461C9-9E33-45A8-8D75-4C228F4E31CA}"/>
              </a:ext>
            </a:extLst>
          </p:cNvPr>
          <p:cNvGraphicFramePr>
            <a:graphicFrameLocks noGrp="1"/>
          </p:cNvGraphicFramePr>
          <p:nvPr/>
        </p:nvGraphicFramePr>
        <p:xfrm>
          <a:off x="3721100" y="4216400"/>
          <a:ext cx="11609388" cy="4229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1448">
                  <a:extLst>
                    <a:ext uri="{9D8B030D-6E8A-4147-A177-3AD203B41FA5}">
                      <a16:colId xmlns:a16="http://schemas.microsoft.com/office/drawing/2014/main" val="4171072718"/>
                    </a:ext>
                  </a:extLst>
                </a:gridCol>
                <a:gridCol w="907405">
                  <a:extLst>
                    <a:ext uri="{9D8B030D-6E8A-4147-A177-3AD203B41FA5}">
                      <a16:colId xmlns:a16="http://schemas.microsoft.com/office/drawing/2014/main" val="1189604553"/>
                    </a:ext>
                  </a:extLst>
                </a:gridCol>
                <a:gridCol w="1014355">
                  <a:extLst>
                    <a:ext uri="{9D8B030D-6E8A-4147-A177-3AD203B41FA5}">
                      <a16:colId xmlns:a16="http://schemas.microsoft.com/office/drawing/2014/main" val="276199777"/>
                    </a:ext>
                  </a:extLst>
                </a:gridCol>
                <a:gridCol w="1014355">
                  <a:extLst>
                    <a:ext uri="{9D8B030D-6E8A-4147-A177-3AD203B41FA5}">
                      <a16:colId xmlns:a16="http://schemas.microsoft.com/office/drawing/2014/main" val="2380068023"/>
                    </a:ext>
                  </a:extLst>
                </a:gridCol>
                <a:gridCol w="1147350">
                  <a:extLst>
                    <a:ext uri="{9D8B030D-6E8A-4147-A177-3AD203B41FA5}">
                      <a16:colId xmlns:a16="http://schemas.microsoft.com/office/drawing/2014/main" val="2290066341"/>
                    </a:ext>
                  </a:extLst>
                </a:gridCol>
                <a:gridCol w="752780">
                  <a:extLst>
                    <a:ext uri="{9D8B030D-6E8A-4147-A177-3AD203B41FA5}">
                      <a16:colId xmlns:a16="http://schemas.microsoft.com/office/drawing/2014/main" val="1644104854"/>
                    </a:ext>
                  </a:extLst>
                </a:gridCol>
                <a:gridCol w="1057215">
                  <a:extLst>
                    <a:ext uri="{9D8B030D-6E8A-4147-A177-3AD203B41FA5}">
                      <a16:colId xmlns:a16="http://schemas.microsoft.com/office/drawing/2014/main" val="2293203114"/>
                    </a:ext>
                  </a:extLst>
                </a:gridCol>
                <a:gridCol w="814342">
                  <a:extLst>
                    <a:ext uri="{9D8B030D-6E8A-4147-A177-3AD203B41FA5}">
                      <a16:colId xmlns:a16="http://schemas.microsoft.com/office/drawing/2014/main" val="237362806"/>
                    </a:ext>
                  </a:extLst>
                </a:gridCol>
                <a:gridCol w="857201">
                  <a:extLst>
                    <a:ext uri="{9D8B030D-6E8A-4147-A177-3AD203B41FA5}">
                      <a16:colId xmlns:a16="http://schemas.microsoft.com/office/drawing/2014/main" val="2929450223"/>
                    </a:ext>
                  </a:extLst>
                </a:gridCol>
                <a:gridCol w="1242936">
                  <a:extLst>
                    <a:ext uri="{9D8B030D-6E8A-4147-A177-3AD203B41FA5}">
                      <a16:colId xmlns:a16="http://schemas.microsoft.com/office/drawing/2014/main" val="653199615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US" sz="2400" b="1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3734559745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Weapons Law Violations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673178812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2167423974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Drug Law Violations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2868748262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1217767532"/>
                  </a:ext>
                </a:extLst>
              </a:tr>
              <a:tr h="69723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Liquor Law Violations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2708715084"/>
                  </a:ext>
                </a:extLst>
              </a:tr>
              <a:tr h="44577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369832525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Totals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29" marR="11429" marT="1143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11429" marR="11429" marT="11430" marB="0" anchor="b"/>
                </a:tc>
                <a:extLst>
                  <a:ext uri="{0D108BD9-81ED-4DB2-BD59-A6C34878D82A}">
                    <a16:rowId xmlns:a16="http://schemas.microsoft.com/office/drawing/2014/main" val="42079343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3E6908-E7A4-9C40-E6DB-672E5757D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1300" y="3498850"/>
            <a:ext cx="13187363" cy="2166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73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Arrest Report YTD 2025 </a:t>
            </a:r>
            <a:br>
              <a:rPr lang="en-US" sz="8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8100" dirty="0"/>
            </a:br>
            <a:endParaRPr lang="en-US" sz="81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B5B406C-2ED4-B24D-BA8E-F209E6A74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0983575" y="9537700"/>
            <a:ext cx="2484438" cy="579438"/>
          </a:xfrm>
        </p:spPr>
        <p:txBody>
          <a:bodyPr rtlCol="0">
            <a:normAutofit fontScale="25000" lnSpcReduction="20000"/>
          </a:bodyPr>
          <a:lstStyle/>
          <a:p>
            <a:pPr algn="l" fontAlgn="b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21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4200" dirty="0">
              <a:latin typeface="Arial" panose="020B0604020202020204" pitchFamily="34" charset="0"/>
            </a:endParaRPr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endParaRPr lang="en-US" dirty="0"/>
          </a:p>
          <a:p>
            <a:pPr algn="l" fontAlgn="auto">
              <a:spcAft>
                <a:spcPts val="0"/>
              </a:spcAft>
              <a:buFont typeface="Arial"/>
              <a:buNone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</p:txBody>
      </p:sp>
      <p:pic>
        <p:nvPicPr>
          <p:cNvPr id="109572" name="Picture 4">
            <a:extLst>
              <a:ext uri="{FF2B5EF4-FFF2-40B4-BE49-F238E27FC236}">
                <a16:creationId xmlns:a16="http://schemas.microsoft.com/office/drawing/2014/main" id="{0C354FB4-C770-C16B-4AD4-4FCEBC79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00" y="2330450"/>
            <a:ext cx="14335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592C03D-996D-4929-83C7-EB981124E9F1}"/>
              </a:ext>
            </a:extLst>
          </p:cNvPr>
          <p:cNvGraphicFramePr>
            <a:graphicFrameLocks noGrp="1"/>
          </p:cNvGraphicFramePr>
          <p:nvPr/>
        </p:nvGraphicFramePr>
        <p:xfrm>
          <a:off x="4343400" y="4078288"/>
          <a:ext cx="10387013" cy="5989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1880">
                  <a:extLst>
                    <a:ext uri="{9D8B030D-6E8A-4147-A177-3AD203B41FA5}">
                      <a16:colId xmlns:a16="http://schemas.microsoft.com/office/drawing/2014/main" val="3433615364"/>
                    </a:ext>
                  </a:extLst>
                </a:gridCol>
                <a:gridCol w="886194">
                  <a:extLst>
                    <a:ext uri="{9D8B030D-6E8A-4147-A177-3AD203B41FA5}">
                      <a16:colId xmlns:a16="http://schemas.microsoft.com/office/drawing/2014/main" val="1830873919"/>
                    </a:ext>
                  </a:extLst>
                </a:gridCol>
                <a:gridCol w="886194">
                  <a:extLst>
                    <a:ext uri="{9D8B030D-6E8A-4147-A177-3AD203B41FA5}">
                      <a16:colId xmlns:a16="http://schemas.microsoft.com/office/drawing/2014/main" val="1407912706"/>
                    </a:ext>
                  </a:extLst>
                </a:gridCol>
                <a:gridCol w="886194">
                  <a:extLst>
                    <a:ext uri="{9D8B030D-6E8A-4147-A177-3AD203B41FA5}">
                      <a16:colId xmlns:a16="http://schemas.microsoft.com/office/drawing/2014/main" val="1342043777"/>
                    </a:ext>
                  </a:extLst>
                </a:gridCol>
                <a:gridCol w="886194">
                  <a:extLst>
                    <a:ext uri="{9D8B030D-6E8A-4147-A177-3AD203B41FA5}">
                      <a16:colId xmlns:a16="http://schemas.microsoft.com/office/drawing/2014/main" val="2355509970"/>
                    </a:ext>
                  </a:extLst>
                </a:gridCol>
                <a:gridCol w="886194">
                  <a:extLst>
                    <a:ext uri="{9D8B030D-6E8A-4147-A177-3AD203B41FA5}">
                      <a16:colId xmlns:a16="http://schemas.microsoft.com/office/drawing/2014/main" val="4005640452"/>
                    </a:ext>
                  </a:extLst>
                </a:gridCol>
                <a:gridCol w="886194">
                  <a:extLst>
                    <a:ext uri="{9D8B030D-6E8A-4147-A177-3AD203B41FA5}">
                      <a16:colId xmlns:a16="http://schemas.microsoft.com/office/drawing/2014/main" val="3182859938"/>
                    </a:ext>
                  </a:extLst>
                </a:gridCol>
                <a:gridCol w="752018">
                  <a:extLst>
                    <a:ext uri="{9D8B030D-6E8A-4147-A177-3AD203B41FA5}">
                      <a16:colId xmlns:a16="http://schemas.microsoft.com/office/drawing/2014/main" val="1957118011"/>
                    </a:ext>
                  </a:extLst>
                </a:gridCol>
                <a:gridCol w="888336">
                  <a:extLst>
                    <a:ext uri="{9D8B030D-6E8A-4147-A177-3AD203B41FA5}">
                      <a16:colId xmlns:a16="http://schemas.microsoft.com/office/drawing/2014/main" val="309183674"/>
                    </a:ext>
                  </a:extLst>
                </a:gridCol>
                <a:gridCol w="997619">
                  <a:extLst>
                    <a:ext uri="{9D8B030D-6E8A-4147-A177-3AD203B41FA5}">
                      <a16:colId xmlns:a16="http://schemas.microsoft.com/office/drawing/2014/main" val="2041727519"/>
                    </a:ext>
                  </a:extLst>
                </a:gridCol>
              </a:tblGrid>
              <a:tr h="74298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Campus Arrest Repot</a:t>
                      </a:r>
                      <a:endParaRPr lang="en-US" sz="24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Jan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Feb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Totals</a:t>
                      </a:r>
                      <a:endParaRPr lang="en-US" sz="2700" b="1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1155714426"/>
                  </a:ext>
                </a:extLst>
              </a:tr>
              <a:tr h="422932">
                <a:tc>
                  <a:txBody>
                    <a:bodyPr/>
                    <a:lstStyle/>
                    <a:p>
                      <a:pPr algn="l" rtl="0" fontAlgn="b"/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991796456"/>
                  </a:ext>
                </a:extLst>
              </a:tr>
              <a:tr h="83443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Weapons Law</a:t>
                      </a:r>
                      <a:b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Violations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2588093618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2084591170"/>
                  </a:ext>
                </a:extLst>
              </a:tr>
              <a:tr h="834434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Drug Law Violations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1275721644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2989060775"/>
                  </a:ext>
                </a:extLst>
              </a:tr>
              <a:tr h="1051616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Liquor Law Violations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964632390"/>
                  </a:ext>
                </a:extLst>
              </a:tr>
              <a:tr h="560100">
                <a:tc>
                  <a:txBody>
                    <a:bodyPr/>
                    <a:lstStyle/>
                    <a:p>
                      <a:pPr algn="l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438403935"/>
                  </a:ext>
                </a:extLst>
              </a:tr>
              <a:tr h="42293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Totals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7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430" marR="11430" marT="11431" marB="0" anchor="b"/>
                </a:tc>
                <a:extLst>
                  <a:ext uri="{0D108BD9-81ED-4DB2-BD59-A6C34878D82A}">
                    <a16:rowId xmlns:a16="http://schemas.microsoft.com/office/drawing/2014/main" val="22220904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A5F5-259B-EF17-ED5D-A448D03B3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88" y="1604963"/>
            <a:ext cx="13966825" cy="17160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	Safety Measures on Campus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43A52-0F87-A426-0F93-047183E89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8" y="3321050"/>
            <a:ext cx="18361025" cy="6580188"/>
          </a:xfrm>
        </p:spPr>
        <p:txBody>
          <a:bodyPr rtlCol="0">
            <a:normAutofit fontScale="92500" lnSpcReduction="10000"/>
          </a:bodyPr>
          <a:lstStyle/>
          <a:p>
            <a:pPr marL="514350" indent="-514350" fontAlgn="auto">
              <a:spcAft>
                <a:spcPts val="0"/>
              </a:spcAft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Fixed Observation Posts: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-The Quads Area (2</a:t>
            </a:r>
            <a:r>
              <a:rPr lang="en-US" b="1" baseline="30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Boisseau St.)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-UAE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-Checkpoints as observation posts 6pm-6am </a:t>
            </a:r>
            <a:r>
              <a:rPr lang="en-US" sz="255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(Gateway and Moore Hall &amp; Front Entrance)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Continue with the use of outside security companies, including RMC for dorm security, campus events, and fire watch.  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layer of police presence through a developed partnership with the Petersburg Police Department.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Mobilization of portable camera towers in areas of concern.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towers are deployed in low-light areas.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CFD1-7ED8-C6FA-FF68-21B9A6E38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88" y="1604963"/>
            <a:ext cx="13966825" cy="171608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	Safety Measures on Campus</a:t>
            </a:r>
            <a:endParaRPr lang="en-US" sz="7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9C5ED-5C08-0908-0818-990D42BA2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050" y="3819525"/>
            <a:ext cx="18361025" cy="6580188"/>
          </a:xfrm>
        </p:spPr>
        <p:txBody>
          <a:bodyPr rtlCol="0">
            <a:norm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Deployment of additional manpower to the night shift.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Deploy electronic messaging boards when needed.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dispatch will continue to monitor security cameras 24/7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with a focus on parking lots, building interiors/exteriors, and </a:t>
            </a: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other areas that are heavily populated.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utilization of speed trailers throughout campus.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Deterrent vehicles are placed in areas around campus. 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R.A.D Training for students, faculty, and staff.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FFF7057-ACC7-4B60-8590-F953265E1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913" y="2014538"/>
            <a:ext cx="14100175" cy="1301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Recruitment</a:t>
            </a:r>
            <a:endParaRPr lang="en-US" sz="8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5715" name="Picture 3">
            <a:extLst>
              <a:ext uri="{FF2B5EF4-FFF2-40B4-BE49-F238E27FC236}">
                <a16:creationId xmlns:a16="http://schemas.microsoft.com/office/drawing/2014/main" id="{B4CA1BE7-2D76-6732-F337-D20A5A60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413" y="2320925"/>
            <a:ext cx="14446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1317A-55A4-436B-AD5D-4C64F353B3E0}"/>
              </a:ext>
            </a:extLst>
          </p:cNvPr>
          <p:cNvSpPr/>
          <p:nvPr/>
        </p:nvSpPr>
        <p:spPr>
          <a:xfrm>
            <a:off x="1597025" y="4273550"/>
            <a:ext cx="14149388" cy="50784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Police Officer: Five Vacant Positions- Currently recruiting for the basic academy to begin in January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*Development of a Retention Contract Agreement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Full-Time Security:</a:t>
            </a:r>
          </a:p>
          <a:p>
            <a:pPr marL="685800" lvl="1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Hired three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*One vacancy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*Several applicants are in the interview phase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Full-Time Dispatcher: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Two applicants have received an offer of employment</a:t>
            </a:r>
            <a:endParaRPr lang="en-US" sz="3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FFF7057-ACC7-4B60-8590-F953265E1F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3913" y="2014538"/>
            <a:ext cx="14100175" cy="13017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81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Recruitment</a:t>
            </a:r>
            <a:endParaRPr lang="en-US" sz="8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3" name="Picture 3">
            <a:extLst>
              <a:ext uri="{FF2B5EF4-FFF2-40B4-BE49-F238E27FC236}">
                <a16:creationId xmlns:a16="http://schemas.microsoft.com/office/drawing/2014/main" id="{9F41C126-8D30-D035-89CC-98C9217F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413" y="2320925"/>
            <a:ext cx="144462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31317A-55A4-436B-AD5D-4C64F353B3E0}"/>
              </a:ext>
            </a:extLst>
          </p:cNvPr>
          <p:cNvSpPr/>
          <p:nvPr/>
        </p:nvSpPr>
        <p:spPr>
          <a:xfrm>
            <a:off x="1597025" y="3962400"/>
            <a:ext cx="14149388" cy="62785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Part-Time Dispatcher: </a:t>
            </a:r>
          </a:p>
          <a:p>
            <a:pPr marL="1371600" lvl="2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*One applicant in the background phase </a:t>
            </a:r>
          </a:p>
          <a:p>
            <a:pPr marL="1371600" lvl="2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*Four vacant positions </a:t>
            </a: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Part-Time Security: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*One hired  </a:t>
            </a:r>
          </a:p>
          <a:p>
            <a:pPr marL="685800" lvl="1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applicant in the background phase </a:t>
            </a:r>
          </a:p>
          <a:p>
            <a:pPr marL="685800" lvl="1"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*One applicant in the interview phase 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*Several vacancies</a:t>
            </a:r>
          </a:p>
          <a:p>
            <a:pPr marL="514350" indent="-51435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Fire Safety Technician:</a:t>
            </a:r>
          </a:p>
          <a:p>
            <a:pPr defTabSz="1371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*</a:t>
            </a:r>
            <a:r>
              <a:rPr lang="en-US" sz="3600" i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Several applicants are in the hiring phase</a:t>
            </a:r>
            <a:endParaRPr lang="en-US" sz="36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defTabSz="13716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4200" b="1" dirty="0">
              <a:solidFill>
                <a:srgbClr val="4472C4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reeform 2">
            <a:extLst>
              <a:ext uri="{FF2B5EF4-FFF2-40B4-BE49-F238E27FC236}">
                <a16:creationId xmlns:a16="http://schemas.microsoft.com/office/drawing/2014/main" id="{F0A7B513-582C-9C7E-97AF-CB6F27C0C0BA}"/>
              </a:ext>
            </a:extLst>
          </p:cNvPr>
          <p:cNvSpPr>
            <a:spLocks/>
          </p:cNvSpPr>
          <p:nvPr/>
        </p:nvSpPr>
        <p:spPr bwMode="auto">
          <a:xfrm>
            <a:off x="-79375" y="-266700"/>
            <a:ext cx="18522950" cy="10287000"/>
          </a:xfrm>
          <a:custGeom>
            <a:avLst/>
            <a:gdLst>
              <a:gd name="T0" fmla="*/ 0 w 18288000"/>
              <a:gd name="T1" fmla="*/ 0 h 10287000"/>
              <a:gd name="T2" fmla="*/ 19493250 w 18288000"/>
              <a:gd name="T3" fmla="*/ 0 h 10287000"/>
              <a:gd name="T4" fmla="*/ 1949325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3883E2-C156-4F4F-8183-AA4CA4279577}"/>
              </a:ext>
            </a:extLst>
          </p:cNvPr>
          <p:cNvSpPr/>
          <p:nvPr/>
        </p:nvSpPr>
        <p:spPr>
          <a:xfrm>
            <a:off x="-193397" y="-108627"/>
            <a:ext cx="4287337" cy="412575"/>
          </a:xfrm>
          <a:custGeom>
            <a:avLst/>
            <a:gdLst/>
            <a:ahLst/>
            <a:cxnLst/>
            <a:rect l="l" t="t" r="r" b="b"/>
            <a:pathLst>
              <a:path w="4287337" h="412575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0662" name="Group 9">
            <a:extLst>
              <a:ext uri="{FF2B5EF4-FFF2-40B4-BE49-F238E27FC236}">
                <a16:creationId xmlns:a16="http://schemas.microsoft.com/office/drawing/2014/main" id="{33888F63-7409-5ADF-CFB9-0A0CD4AABE74}"/>
              </a:ext>
            </a:extLst>
          </p:cNvPr>
          <p:cNvGrpSpPr>
            <a:grpSpLocks/>
          </p:cNvGrpSpPr>
          <p:nvPr/>
        </p:nvGrpSpPr>
        <p:grpSpPr bwMode="auto">
          <a:xfrm>
            <a:off x="-236538" y="7373938"/>
            <a:ext cx="2809876" cy="2414587"/>
            <a:chOff x="0" y="0"/>
            <a:chExt cx="812800" cy="698500"/>
          </a:xfrm>
        </p:grpSpPr>
        <p:sp>
          <p:nvSpPr>
            <p:cNvPr id="70702" name="Freeform 10">
              <a:extLst>
                <a:ext uri="{FF2B5EF4-FFF2-40B4-BE49-F238E27FC236}">
                  <a16:creationId xmlns:a16="http://schemas.microsoft.com/office/drawing/2014/main" id="{7A88EFCA-572A-D86B-4676-5E7094AB3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703" name="TextBox 11">
              <a:extLst>
                <a:ext uri="{FF2B5EF4-FFF2-40B4-BE49-F238E27FC236}">
                  <a16:creationId xmlns:a16="http://schemas.microsoft.com/office/drawing/2014/main" id="{B414E7BA-629E-5156-AAE4-1CE553DCE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0663" name="Group 12">
            <a:extLst>
              <a:ext uri="{FF2B5EF4-FFF2-40B4-BE49-F238E27FC236}">
                <a16:creationId xmlns:a16="http://schemas.microsoft.com/office/drawing/2014/main" id="{6F77CAA5-1104-4457-0642-96397718B37C}"/>
              </a:ext>
            </a:extLst>
          </p:cNvPr>
          <p:cNvGrpSpPr>
            <a:grpSpLocks/>
          </p:cNvGrpSpPr>
          <p:nvPr/>
        </p:nvGrpSpPr>
        <p:grpSpPr bwMode="auto">
          <a:xfrm>
            <a:off x="16651288" y="8013700"/>
            <a:ext cx="2311400" cy="1817688"/>
            <a:chOff x="0" y="0"/>
            <a:chExt cx="696717" cy="547840"/>
          </a:xfrm>
        </p:grpSpPr>
        <p:sp>
          <p:nvSpPr>
            <p:cNvPr id="70700" name="Freeform 13">
              <a:extLst>
                <a:ext uri="{FF2B5EF4-FFF2-40B4-BE49-F238E27FC236}">
                  <a16:creationId xmlns:a16="http://schemas.microsoft.com/office/drawing/2014/main" id="{E843EB9B-EC16-A9E5-F898-C5D1A2ACA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0"/>
              <a:ext cx="682130" cy="547840"/>
            </a:xfrm>
            <a:custGeom>
              <a:avLst/>
              <a:gdLst>
                <a:gd name="T0" fmla="*/ 671465 w 682130"/>
                <a:gd name="T1" fmla="*/ 298129 h 547840"/>
                <a:gd name="T2" fmla="*/ 504182 w 682130"/>
                <a:gd name="T3" fmla="*/ 523631 h 547840"/>
                <a:gd name="T4" fmla="*/ 456081 w 682130"/>
                <a:gd name="T5" fmla="*/ 547840 h 547840"/>
                <a:gd name="T6" fmla="*/ 226050 w 682130"/>
                <a:gd name="T7" fmla="*/ 547840 h 547840"/>
                <a:gd name="T8" fmla="*/ 177948 w 682130"/>
                <a:gd name="T9" fmla="*/ 523631 h 547840"/>
                <a:gd name="T10" fmla="*/ 10666 w 682130"/>
                <a:gd name="T11" fmla="*/ 298129 h 547840"/>
                <a:gd name="T12" fmla="*/ 10666 w 682130"/>
                <a:gd name="T13" fmla="*/ 249711 h 547840"/>
                <a:gd name="T14" fmla="*/ 177948 w 682130"/>
                <a:gd name="T15" fmla="*/ 24209 h 547840"/>
                <a:gd name="T16" fmla="*/ 226050 w 682130"/>
                <a:gd name="T17" fmla="*/ 0 h 547840"/>
                <a:gd name="T18" fmla="*/ 456081 w 682130"/>
                <a:gd name="T19" fmla="*/ 0 h 547840"/>
                <a:gd name="T20" fmla="*/ 504182 w 682130"/>
                <a:gd name="T21" fmla="*/ 24209 h 547840"/>
                <a:gd name="T22" fmla="*/ 671465 w 682130"/>
                <a:gd name="T23" fmla="*/ 249711 h 547840"/>
                <a:gd name="T24" fmla="*/ 671465 w 682130"/>
                <a:gd name="T25" fmla="*/ 298129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1" name="TextBox 14">
              <a:extLst>
                <a:ext uri="{FF2B5EF4-FFF2-40B4-BE49-F238E27FC236}">
                  <a16:creationId xmlns:a16="http://schemas.microsoft.com/office/drawing/2014/main" id="{C7850BF5-AF5D-F4BA-A5DF-79B3F70D4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4F28D42-9BFE-4282-819B-FC3B59211BEE}"/>
              </a:ext>
            </a:extLst>
          </p:cNvPr>
          <p:cNvSpPr/>
          <p:nvPr/>
        </p:nvSpPr>
        <p:spPr>
          <a:xfrm>
            <a:off x="17092613" y="10059988"/>
            <a:ext cx="1350962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441" name="TextBox 18">
            <a:extLst>
              <a:ext uri="{FF2B5EF4-FFF2-40B4-BE49-F238E27FC236}">
                <a16:creationId xmlns:a16="http://schemas.microsoft.com/office/drawing/2014/main" id="{D70A9D6C-B2A8-4E07-9705-6975805F11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63" y="546100"/>
            <a:ext cx="138144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9pPr>
          </a:lstStyle>
          <a:p>
            <a:pPr algn="ctr" eaLnBrk="1" hangingPunct="1">
              <a:lnSpc>
                <a:spcPts val="7275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1701AD"/>
                </a:solidFill>
                <a:latin typeface="+mj-lt"/>
                <a:ea typeface="Helvetica World Bold" panose="020B0600070205080204" charset="-128"/>
                <a:sym typeface="Helvetica World Bold" panose="020B0600070205080204" charset="-128"/>
              </a:rPr>
              <a:t>Academic Affairs New Team Members</a:t>
            </a:r>
          </a:p>
        </p:txBody>
      </p:sp>
      <p:grpSp>
        <p:nvGrpSpPr>
          <p:cNvPr id="70666" name="Group 22">
            <a:extLst>
              <a:ext uri="{FF2B5EF4-FFF2-40B4-BE49-F238E27FC236}">
                <a16:creationId xmlns:a16="http://schemas.microsoft.com/office/drawing/2014/main" id="{F7484F13-5BC6-8BD2-A258-179AF73B0E86}"/>
              </a:ext>
            </a:extLst>
          </p:cNvPr>
          <p:cNvGrpSpPr>
            <a:grpSpLocks/>
          </p:cNvGrpSpPr>
          <p:nvPr/>
        </p:nvGrpSpPr>
        <p:grpSpPr bwMode="auto">
          <a:xfrm>
            <a:off x="15682913" y="-2508250"/>
            <a:ext cx="5210175" cy="4476750"/>
            <a:chOff x="0" y="0"/>
            <a:chExt cx="812800" cy="698500"/>
          </a:xfrm>
        </p:grpSpPr>
        <p:sp>
          <p:nvSpPr>
            <p:cNvPr id="70698" name="Freeform 23">
              <a:extLst>
                <a:ext uri="{FF2B5EF4-FFF2-40B4-BE49-F238E27FC236}">
                  <a16:creationId xmlns:a16="http://schemas.microsoft.com/office/drawing/2014/main" id="{0A53AEAD-559A-9C09-393E-50D834C00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9" name="TextBox 24">
              <a:extLst>
                <a:ext uri="{FF2B5EF4-FFF2-40B4-BE49-F238E27FC236}">
                  <a16:creationId xmlns:a16="http://schemas.microsoft.com/office/drawing/2014/main" id="{4546E962-0E26-787F-7EC8-C9EF7A8259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1780DB3D-72B2-48B5-83A2-123A9917453F}"/>
              </a:ext>
            </a:extLst>
          </p:cNvPr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0670" name="Group 26">
            <a:extLst>
              <a:ext uri="{FF2B5EF4-FFF2-40B4-BE49-F238E27FC236}">
                <a16:creationId xmlns:a16="http://schemas.microsoft.com/office/drawing/2014/main" id="{2ADA0AB0-3192-178B-001C-39472830CE80}"/>
              </a:ext>
            </a:extLst>
          </p:cNvPr>
          <p:cNvGrpSpPr>
            <a:grpSpLocks/>
          </p:cNvGrpSpPr>
          <p:nvPr/>
        </p:nvGrpSpPr>
        <p:grpSpPr bwMode="auto">
          <a:xfrm>
            <a:off x="15763875" y="8070850"/>
            <a:ext cx="2809875" cy="2414588"/>
            <a:chOff x="0" y="0"/>
            <a:chExt cx="812800" cy="698500"/>
          </a:xfrm>
        </p:grpSpPr>
        <p:sp>
          <p:nvSpPr>
            <p:cNvPr id="70696" name="Freeform 27">
              <a:extLst>
                <a:ext uri="{FF2B5EF4-FFF2-40B4-BE49-F238E27FC236}">
                  <a16:creationId xmlns:a16="http://schemas.microsoft.com/office/drawing/2014/main" id="{8AA01890-82CE-C533-7860-2D32C061E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7" name="TextBox 28">
              <a:extLst>
                <a:ext uri="{FF2B5EF4-FFF2-40B4-BE49-F238E27FC236}">
                  <a16:creationId xmlns:a16="http://schemas.microsoft.com/office/drawing/2014/main" id="{D2E0F6DB-2381-F878-AEE0-440DE3DBF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0671" name="Group 18">
            <a:extLst>
              <a:ext uri="{FF2B5EF4-FFF2-40B4-BE49-F238E27FC236}">
                <a16:creationId xmlns:a16="http://schemas.microsoft.com/office/drawing/2014/main" id="{2C16CC08-8125-FDAA-A284-A277A97B325F}"/>
              </a:ext>
            </a:extLst>
          </p:cNvPr>
          <p:cNvGrpSpPr>
            <a:grpSpLocks/>
          </p:cNvGrpSpPr>
          <p:nvPr/>
        </p:nvGrpSpPr>
        <p:grpSpPr bwMode="auto">
          <a:xfrm>
            <a:off x="-2857500" y="8362950"/>
            <a:ext cx="5210175" cy="4476750"/>
            <a:chOff x="0" y="0"/>
            <a:chExt cx="812800" cy="698500"/>
          </a:xfrm>
        </p:grpSpPr>
        <p:sp>
          <p:nvSpPr>
            <p:cNvPr id="70694" name="Freeform 19">
              <a:extLst>
                <a:ext uri="{FF2B5EF4-FFF2-40B4-BE49-F238E27FC236}">
                  <a16:creationId xmlns:a16="http://schemas.microsoft.com/office/drawing/2014/main" id="{370489F7-0EF0-6B6C-4C9A-29974DD8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5" name="TextBox 20">
              <a:extLst>
                <a:ext uri="{FF2B5EF4-FFF2-40B4-BE49-F238E27FC236}">
                  <a16:creationId xmlns:a16="http://schemas.microsoft.com/office/drawing/2014/main" id="{67087C5A-717F-A2C8-79BC-B5C85AC794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0672" name="Group 21">
            <a:extLst>
              <a:ext uri="{FF2B5EF4-FFF2-40B4-BE49-F238E27FC236}">
                <a16:creationId xmlns:a16="http://schemas.microsoft.com/office/drawing/2014/main" id="{C477E436-36AE-4C1B-C2F5-300D9D452990}"/>
              </a:ext>
            </a:extLst>
          </p:cNvPr>
          <p:cNvGrpSpPr>
            <a:grpSpLocks/>
          </p:cNvGrpSpPr>
          <p:nvPr/>
        </p:nvGrpSpPr>
        <p:grpSpPr bwMode="auto">
          <a:xfrm>
            <a:off x="-439738" y="9172575"/>
            <a:ext cx="3297238" cy="2833688"/>
            <a:chOff x="0" y="0"/>
            <a:chExt cx="812800" cy="698500"/>
          </a:xfrm>
        </p:grpSpPr>
        <p:sp>
          <p:nvSpPr>
            <p:cNvPr id="70692" name="Freeform 22">
              <a:extLst>
                <a:ext uri="{FF2B5EF4-FFF2-40B4-BE49-F238E27FC236}">
                  <a16:creationId xmlns:a16="http://schemas.microsoft.com/office/drawing/2014/main" id="{EB1BBE71-0CE9-B535-163B-9844D0022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0"/>
              <a:ext cx="804684" cy="698500"/>
            </a:xfrm>
            <a:custGeom>
              <a:avLst/>
              <a:gdLst>
                <a:gd name="T0" fmla="*/ 798115 w 804684"/>
                <a:gd name="T1" fmla="*/ 367516 h 698500"/>
                <a:gd name="T2" fmla="*/ 616169 w 804684"/>
                <a:gd name="T3" fmla="*/ 680234 h 698500"/>
                <a:gd name="T4" fmla="*/ 584410 w 804684"/>
                <a:gd name="T5" fmla="*/ 698500 h 698500"/>
                <a:gd name="T6" fmla="*/ 220274 w 804684"/>
                <a:gd name="T7" fmla="*/ 698500 h 698500"/>
                <a:gd name="T8" fmla="*/ 188515 w 804684"/>
                <a:gd name="T9" fmla="*/ 680234 h 698500"/>
                <a:gd name="T10" fmla="*/ 6569 w 804684"/>
                <a:gd name="T11" fmla="*/ 367516 h 698500"/>
                <a:gd name="T12" fmla="*/ 6569 w 804684"/>
                <a:gd name="T13" fmla="*/ 330984 h 698500"/>
                <a:gd name="T14" fmla="*/ 188515 w 804684"/>
                <a:gd name="T15" fmla="*/ 18266 h 698500"/>
                <a:gd name="T16" fmla="*/ 220274 w 804684"/>
                <a:gd name="T17" fmla="*/ 0 h 698500"/>
                <a:gd name="T18" fmla="*/ 584410 w 804684"/>
                <a:gd name="T19" fmla="*/ 0 h 698500"/>
                <a:gd name="T20" fmla="*/ 616169 w 804684"/>
                <a:gd name="T21" fmla="*/ 18266 h 698500"/>
                <a:gd name="T22" fmla="*/ 798115 w 804684"/>
                <a:gd name="T23" fmla="*/ 330984 h 698500"/>
                <a:gd name="T24" fmla="*/ 798115 w 804684"/>
                <a:gd name="T25" fmla="*/ 36751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3" name="TextBox 23">
              <a:extLst>
                <a:ext uri="{FF2B5EF4-FFF2-40B4-BE49-F238E27FC236}">
                  <a16:creationId xmlns:a16="http://schemas.microsoft.com/office/drawing/2014/main" id="{040E0118-077E-FB20-E00C-613539415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36" name="Freeform 24">
            <a:extLst>
              <a:ext uri="{FF2B5EF4-FFF2-40B4-BE49-F238E27FC236}">
                <a16:creationId xmlns:a16="http://schemas.microsoft.com/office/drawing/2014/main" id="{55B18E8E-5442-4A70-8696-EEE6ABBEEAC6}"/>
              </a:ext>
            </a:extLst>
          </p:cNvPr>
          <p:cNvSpPr/>
          <p:nvPr/>
        </p:nvSpPr>
        <p:spPr>
          <a:xfrm>
            <a:off x="-477838" y="7981950"/>
            <a:ext cx="1058863" cy="682625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0674" name="Text Placeholder 1">
            <a:extLst>
              <a:ext uri="{FF2B5EF4-FFF2-40B4-BE49-F238E27FC236}">
                <a16:creationId xmlns:a16="http://schemas.microsoft.com/office/drawing/2014/main" id="{9A1BF72F-7950-132A-9D67-B251C1D74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1947863"/>
            <a:ext cx="36195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Desmond Stephens</a:t>
            </a:r>
          </a:p>
        </p:txBody>
      </p:sp>
      <p:pic>
        <p:nvPicPr>
          <p:cNvPr id="70675" name="Content Placeholder 11">
            <a:extLst>
              <a:ext uri="{FF2B5EF4-FFF2-40B4-BE49-F238E27FC236}">
                <a16:creationId xmlns:a16="http://schemas.microsoft.com/office/drawing/2014/main" id="{AD56CFA3-52F4-4D85-7A9B-C9BDB22A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2630488"/>
            <a:ext cx="24225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6" name="TextBox 53">
            <a:extLst>
              <a:ext uri="{FF2B5EF4-FFF2-40B4-BE49-F238E27FC236}">
                <a16:creationId xmlns:a16="http://schemas.microsoft.com/office/drawing/2014/main" id="{C854E64E-7713-531B-B1A0-709D1D5F4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3950" y="5103813"/>
            <a:ext cx="23701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1701AD"/>
                </a:solidFill>
              </a:rPr>
              <a:t>Vice Provost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58923"/>
                </a:solidFill>
              </a:rPr>
              <a:t>Academic Affairs</a:t>
            </a:r>
          </a:p>
        </p:txBody>
      </p:sp>
      <p:sp>
        <p:nvSpPr>
          <p:cNvPr id="70677" name="Text Placeholder 1">
            <a:extLst>
              <a:ext uri="{FF2B5EF4-FFF2-40B4-BE49-F238E27FC236}">
                <a16:creationId xmlns:a16="http://schemas.microsoft.com/office/drawing/2014/main" id="{E9940F34-00A6-870A-BCE6-10317BEF4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2725" y="2147888"/>
            <a:ext cx="26289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Brian Sayre </a:t>
            </a:r>
          </a:p>
        </p:txBody>
      </p:sp>
      <p:pic>
        <p:nvPicPr>
          <p:cNvPr id="70678" name="Content Placeholder 11">
            <a:extLst>
              <a:ext uri="{FF2B5EF4-FFF2-40B4-BE49-F238E27FC236}">
                <a16:creationId xmlns:a16="http://schemas.microsoft.com/office/drawing/2014/main" id="{BF1DF720-2921-B25E-CAA1-6401AFAC5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8540"/>
          <a:stretch>
            <a:fillRect/>
          </a:stretch>
        </p:blipFill>
        <p:spPr bwMode="auto">
          <a:xfrm>
            <a:off x="12898438" y="2655888"/>
            <a:ext cx="2655887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9" name="TextBox 56">
            <a:extLst>
              <a:ext uri="{FF2B5EF4-FFF2-40B4-BE49-F238E27FC236}">
                <a16:creationId xmlns:a16="http://schemas.microsoft.com/office/drawing/2014/main" id="{1B42C57D-D43F-B99A-3ADE-4E6CD28CB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2050" y="4914900"/>
            <a:ext cx="32686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1701AD"/>
                </a:solidFill>
              </a:rPr>
              <a:t>Director for Academic &amp; Operational AI Integration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58923"/>
                </a:solidFill>
              </a:rPr>
              <a:t>Academic Affairs</a:t>
            </a:r>
          </a:p>
        </p:txBody>
      </p:sp>
      <p:sp>
        <p:nvSpPr>
          <p:cNvPr id="70680" name="Text Placeholder 1">
            <a:extLst>
              <a:ext uri="{FF2B5EF4-FFF2-40B4-BE49-F238E27FC236}">
                <a16:creationId xmlns:a16="http://schemas.microsoft.com/office/drawing/2014/main" id="{848994C1-E5C4-07B6-8B60-A6D40558F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025" y="2144713"/>
            <a:ext cx="41783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Lt. Col. (ret.) Forrest Black</a:t>
            </a:r>
          </a:p>
        </p:txBody>
      </p:sp>
      <p:pic>
        <p:nvPicPr>
          <p:cNvPr id="70681" name="Content Placeholder 11">
            <a:extLst>
              <a:ext uri="{FF2B5EF4-FFF2-40B4-BE49-F238E27FC236}">
                <a16:creationId xmlns:a16="http://schemas.microsoft.com/office/drawing/2014/main" id="{9C20964E-3C6A-3B4E-E7FB-564A83A71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8" y="2627313"/>
            <a:ext cx="182245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2" name="TextBox 59">
            <a:extLst>
              <a:ext uri="{FF2B5EF4-FFF2-40B4-BE49-F238E27FC236}">
                <a16:creationId xmlns:a16="http://schemas.microsoft.com/office/drawing/2014/main" id="{D416C812-747B-7D5E-4F40-A32EC8792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6913" y="4976813"/>
            <a:ext cx="3721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1701AD"/>
                </a:solidFill>
              </a:rPr>
              <a:t>Exec. Director for Distance Education &amp; Professional Studies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58923"/>
                </a:solidFill>
              </a:rPr>
              <a:t>Academic Affairs</a:t>
            </a:r>
          </a:p>
        </p:txBody>
      </p:sp>
      <p:sp>
        <p:nvSpPr>
          <p:cNvPr id="70683" name="Text Placeholder 1">
            <a:extLst>
              <a:ext uri="{FF2B5EF4-FFF2-40B4-BE49-F238E27FC236}">
                <a16:creationId xmlns:a16="http://schemas.microsoft.com/office/drawing/2014/main" id="{B4D65251-92F1-91D7-25DA-A3A879B3D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313" y="5943600"/>
            <a:ext cx="32400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Michelle Mosely</a:t>
            </a:r>
          </a:p>
        </p:txBody>
      </p:sp>
      <p:pic>
        <p:nvPicPr>
          <p:cNvPr id="70684" name="Content Placeholder 11">
            <a:extLst>
              <a:ext uri="{FF2B5EF4-FFF2-40B4-BE49-F238E27FC236}">
                <a16:creationId xmlns:a16="http://schemas.microsoft.com/office/drawing/2014/main" id="{188685D4-B464-0B5B-BF4D-3DCCB718D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r="10693"/>
          <a:stretch>
            <a:fillRect/>
          </a:stretch>
        </p:blipFill>
        <p:spPr bwMode="auto">
          <a:xfrm>
            <a:off x="5080000" y="6586538"/>
            <a:ext cx="24574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5" name="TextBox 65">
            <a:extLst>
              <a:ext uri="{FF2B5EF4-FFF2-40B4-BE49-F238E27FC236}">
                <a16:creationId xmlns:a16="http://schemas.microsoft.com/office/drawing/2014/main" id="{AE78CD52-36CF-A368-03AD-E8FFA2908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1838" y="8697913"/>
            <a:ext cx="3336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1701AD"/>
                </a:solidFill>
              </a:rPr>
              <a:t>Director of General Education &amp; Faculty Excellence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58923"/>
                </a:solidFill>
              </a:rPr>
              <a:t>Academic Affairs</a:t>
            </a:r>
          </a:p>
        </p:txBody>
      </p:sp>
      <p:sp>
        <p:nvSpPr>
          <p:cNvPr id="70686" name="Text Placeholder 1">
            <a:extLst>
              <a:ext uri="{FF2B5EF4-FFF2-40B4-BE49-F238E27FC236}">
                <a16:creationId xmlns:a16="http://schemas.microsoft.com/office/drawing/2014/main" id="{73C072CD-1705-8A5A-790C-729DE648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9988" y="6075363"/>
            <a:ext cx="32400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Sharon Lassiter</a:t>
            </a:r>
          </a:p>
        </p:txBody>
      </p:sp>
      <p:pic>
        <p:nvPicPr>
          <p:cNvPr id="70687" name="Content Placeholder 11">
            <a:extLst>
              <a:ext uri="{FF2B5EF4-FFF2-40B4-BE49-F238E27FC236}">
                <a16:creationId xmlns:a16="http://schemas.microsoft.com/office/drawing/2014/main" id="{201BCBC8-E914-DD4B-CE41-EA4CF24D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3" r="13144"/>
          <a:stretch>
            <a:fillRect/>
          </a:stretch>
        </p:blipFill>
        <p:spPr bwMode="auto">
          <a:xfrm>
            <a:off x="10458450" y="6572250"/>
            <a:ext cx="23780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8" name="TextBox 68">
            <a:extLst>
              <a:ext uri="{FF2B5EF4-FFF2-40B4-BE49-F238E27FC236}">
                <a16:creationId xmlns:a16="http://schemas.microsoft.com/office/drawing/2014/main" id="{E7B44558-90CA-893A-2BBF-6D61F29D3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688" y="8772525"/>
            <a:ext cx="3721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1701AD"/>
                </a:solidFill>
              </a:rPr>
              <a:t>Director of DE, Online Leaning, &amp; Offsite Educational Programs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58923"/>
                </a:solidFill>
              </a:rPr>
              <a:t>Academic Affairs</a:t>
            </a:r>
          </a:p>
        </p:txBody>
      </p:sp>
      <p:grpSp>
        <p:nvGrpSpPr>
          <p:cNvPr id="70689" name="Group 9">
            <a:extLst>
              <a:ext uri="{FF2B5EF4-FFF2-40B4-BE49-F238E27FC236}">
                <a16:creationId xmlns:a16="http://schemas.microsoft.com/office/drawing/2014/main" id="{B9C49051-B39B-ED16-D5C2-650A56EF6130}"/>
              </a:ext>
            </a:extLst>
          </p:cNvPr>
          <p:cNvGrpSpPr>
            <a:grpSpLocks/>
          </p:cNvGrpSpPr>
          <p:nvPr/>
        </p:nvGrpSpPr>
        <p:grpSpPr bwMode="auto">
          <a:xfrm>
            <a:off x="16563975" y="8599488"/>
            <a:ext cx="2809875" cy="2414587"/>
            <a:chOff x="0" y="0"/>
            <a:chExt cx="812800" cy="698500"/>
          </a:xfrm>
        </p:grpSpPr>
        <p:sp>
          <p:nvSpPr>
            <p:cNvPr id="70690" name="Freeform 10">
              <a:extLst>
                <a:ext uri="{FF2B5EF4-FFF2-40B4-BE49-F238E27FC236}">
                  <a16:creationId xmlns:a16="http://schemas.microsoft.com/office/drawing/2014/main" id="{702480AC-5654-9ABE-399E-B0233902C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691" name="TextBox 11">
              <a:extLst>
                <a:ext uri="{FF2B5EF4-FFF2-40B4-BE49-F238E27FC236}">
                  <a16:creationId xmlns:a16="http://schemas.microsoft.com/office/drawing/2014/main" id="{048F50E9-6684-1064-A4A0-FBB0F5F41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reeform 2">
            <a:extLst>
              <a:ext uri="{FF2B5EF4-FFF2-40B4-BE49-F238E27FC236}">
                <a16:creationId xmlns:a16="http://schemas.microsoft.com/office/drawing/2014/main" id="{D73AB50A-1B80-3BDC-26A5-D2F9ED3664A0}"/>
              </a:ext>
            </a:extLst>
          </p:cNvPr>
          <p:cNvSpPr>
            <a:spLocks/>
          </p:cNvSpPr>
          <p:nvPr/>
        </p:nvSpPr>
        <p:spPr bwMode="auto">
          <a:xfrm>
            <a:off x="-187325" y="-139700"/>
            <a:ext cx="18770600" cy="10426700"/>
          </a:xfrm>
          <a:custGeom>
            <a:avLst/>
            <a:gdLst>
              <a:gd name="T0" fmla="*/ 0 w 18288000"/>
              <a:gd name="T1" fmla="*/ 0 h 10287000"/>
              <a:gd name="T2" fmla="*/ 20831377 w 18288000"/>
              <a:gd name="T3" fmla="*/ 0 h 10287000"/>
              <a:gd name="T4" fmla="*/ 20831377 w 18288000"/>
              <a:gd name="T5" fmla="*/ 11003899 h 10287000"/>
              <a:gd name="T6" fmla="*/ 0 w 18288000"/>
              <a:gd name="T7" fmla="*/ 11003899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0B3883E2-C156-4F4F-8183-AA4CA4279577}"/>
              </a:ext>
            </a:extLst>
          </p:cNvPr>
          <p:cNvSpPr/>
          <p:nvPr/>
        </p:nvSpPr>
        <p:spPr>
          <a:xfrm>
            <a:off x="-193397" y="-108627"/>
            <a:ext cx="4287337" cy="412575"/>
          </a:xfrm>
          <a:custGeom>
            <a:avLst/>
            <a:gdLst/>
            <a:ahLst/>
            <a:cxnLst/>
            <a:rect l="l" t="t" r="r" b="b"/>
            <a:pathLst>
              <a:path w="4287337" h="412575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1686" name="Group 9">
            <a:extLst>
              <a:ext uri="{FF2B5EF4-FFF2-40B4-BE49-F238E27FC236}">
                <a16:creationId xmlns:a16="http://schemas.microsoft.com/office/drawing/2014/main" id="{94A7FA25-2656-E9A3-BB87-DD8576642C15}"/>
              </a:ext>
            </a:extLst>
          </p:cNvPr>
          <p:cNvGrpSpPr>
            <a:grpSpLocks/>
          </p:cNvGrpSpPr>
          <p:nvPr/>
        </p:nvGrpSpPr>
        <p:grpSpPr bwMode="auto">
          <a:xfrm>
            <a:off x="-236538" y="7373938"/>
            <a:ext cx="2809876" cy="2414587"/>
            <a:chOff x="0" y="0"/>
            <a:chExt cx="812800" cy="698500"/>
          </a:xfrm>
        </p:grpSpPr>
        <p:sp>
          <p:nvSpPr>
            <p:cNvPr id="71726" name="Freeform 10">
              <a:extLst>
                <a:ext uri="{FF2B5EF4-FFF2-40B4-BE49-F238E27FC236}">
                  <a16:creationId xmlns:a16="http://schemas.microsoft.com/office/drawing/2014/main" id="{5D0D0EE5-0043-B701-FCFD-5A3BC5BDF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7" name="TextBox 11">
              <a:extLst>
                <a:ext uri="{FF2B5EF4-FFF2-40B4-BE49-F238E27FC236}">
                  <a16:creationId xmlns:a16="http://schemas.microsoft.com/office/drawing/2014/main" id="{CFE927BB-E536-BDC4-FB6E-DC22DB0B6B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1687" name="Group 12">
            <a:extLst>
              <a:ext uri="{FF2B5EF4-FFF2-40B4-BE49-F238E27FC236}">
                <a16:creationId xmlns:a16="http://schemas.microsoft.com/office/drawing/2014/main" id="{4F1DCF79-4CBD-BA01-7F79-5CABFCCEEF8C}"/>
              </a:ext>
            </a:extLst>
          </p:cNvPr>
          <p:cNvGrpSpPr>
            <a:grpSpLocks/>
          </p:cNvGrpSpPr>
          <p:nvPr/>
        </p:nvGrpSpPr>
        <p:grpSpPr bwMode="auto">
          <a:xfrm>
            <a:off x="16651288" y="8013700"/>
            <a:ext cx="2311400" cy="1817688"/>
            <a:chOff x="0" y="0"/>
            <a:chExt cx="696717" cy="547840"/>
          </a:xfrm>
        </p:grpSpPr>
        <p:sp>
          <p:nvSpPr>
            <p:cNvPr id="71724" name="Freeform 13">
              <a:extLst>
                <a:ext uri="{FF2B5EF4-FFF2-40B4-BE49-F238E27FC236}">
                  <a16:creationId xmlns:a16="http://schemas.microsoft.com/office/drawing/2014/main" id="{217D644A-1995-E326-CC58-F5EDE1CBF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0"/>
              <a:ext cx="682130" cy="547840"/>
            </a:xfrm>
            <a:custGeom>
              <a:avLst/>
              <a:gdLst>
                <a:gd name="T0" fmla="*/ 671465 w 682130"/>
                <a:gd name="T1" fmla="*/ 298129 h 547840"/>
                <a:gd name="T2" fmla="*/ 504182 w 682130"/>
                <a:gd name="T3" fmla="*/ 523631 h 547840"/>
                <a:gd name="T4" fmla="*/ 456081 w 682130"/>
                <a:gd name="T5" fmla="*/ 547840 h 547840"/>
                <a:gd name="T6" fmla="*/ 226050 w 682130"/>
                <a:gd name="T7" fmla="*/ 547840 h 547840"/>
                <a:gd name="T8" fmla="*/ 177948 w 682130"/>
                <a:gd name="T9" fmla="*/ 523631 h 547840"/>
                <a:gd name="T10" fmla="*/ 10666 w 682130"/>
                <a:gd name="T11" fmla="*/ 298129 h 547840"/>
                <a:gd name="T12" fmla="*/ 10666 w 682130"/>
                <a:gd name="T13" fmla="*/ 249711 h 547840"/>
                <a:gd name="T14" fmla="*/ 177948 w 682130"/>
                <a:gd name="T15" fmla="*/ 24209 h 547840"/>
                <a:gd name="T16" fmla="*/ 226050 w 682130"/>
                <a:gd name="T17" fmla="*/ 0 h 547840"/>
                <a:gd name="T18" fmla="*/ 456081 w 682130"/>
                <a:gd name="T19" fmla="*/ 0 h 547840"/>
                <a:gd name="T20" fmla="*/ 504182 w 682130"/>
                <a:gd name="T21" fmla="*/ 24209 h 547840"/>
                <a:gd name="T22" fmla="*/ 671465 w 682130"/>
                <a:gd name="T23" fmla="*/ 249711 h 547840"/>
                <a:gd name="T24" fmla="*/ 671465 w 682130"/>
                <a:gd name="T25" fmla="*/ 298129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" name="TextBox 14">
              <a:extLst>
                <a:ext uri="{FF2B5EF4-FFF2-40B4-BE49-F238E27FC236}">
                  <a16:creationId xmlns:a16="http://schemas.microsoft.com/office/drawing/2014/main" id="{6268D23F-719E-DED0-BE7A-FF50DD262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E4F28D42-9BFE-4282-819B-FC3B59211BEE}"/>
              </a:ext>
            </a:extLst>
          </p:cNvPr>
          <p:cNvSpPr/>
          <p:nvPr/>
        </p:nvSpPr>
        <p:spPr>
          <a:xfrm>
            <a:off x="17092613" y="10059988"/>
            <a:ext cx="1350962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465" name="TextBox 18">
            <a:extLst>
              <a:ext uri="{FF2B5EF4-FFF2-40B4-BE49-F238E27FC236}">
                <a16:creationId xmlns:a16="http://schemas.microsoft.com/office/drawing/2014/main" id="{5B8C75F7-D3E3-4A10-924F-C8A595F67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663" y="546100"/>
            <a:ext cx="138144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9pPr>
          </a:lstStyle>
          <a:p>
            <a:pPr algn="ctr" eaLnBrk="1" hangingPunct="1">
              <a:lnSpc>
                <a:spcPts val="7275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>
                <a:solidFill>
                  <a:srgbClr val="1701AD"/>
                </a:solidFill>
                <a:latin typeface="+mj-lt"/>
                <a:ea typeface="Helvetica World Bold" panose="020B0600070205080204" charset="-128"/>
                <a:sym typeface="Helvetica World Bold" panose="020B0600070205080204" charset="-128"/>
              </a:rPr>
              <a:t>Academic Affairs New Team Members</a:t>
            </a:r>
          </a:p>
        </p:txBody>
      </p:sp>
      <p:grpSp>
        <p:nvGrpSpPr>
          <p:cNvPr id="71690" name="Group 22">
            <a:extLst>
              <a:ext uri="{FF2B5EF4-FFF2-40B4-BE49-F238E27FC236}">
                <a16:creationId xmlns:a16="http://schemas.microsoft.com/office/drawing/2014/main" id="{01DCD042-818D-653B-AF92-3F16834317B5}"/>
              </a:ext>
            </a:extLst>
          </p:cNvPr>
          <p:cNvGrpSpPr>
            <a:grpSpLocks/>
          </p:cNvGrpSpPr>
          <p:nvPr/>
        </p:nvGrpSpPr>
        <p:grpSpPr bwMode="auto">
          <a:xfrm>
            <a:off x="15682913" y="-2508250"/>
            <a:ext cx="5210175" cy="4476750"/>
            <a:chOff x="0" y="0"/>
            <a:chExt cx="812800" cy="698500"/>
          </a:xfrm>
        </p:grpSpPr>
        <p:sp>
          <p:nvSpPr>
            <p:cNvPr id="71722" name="Freeform 23">
              <a:extLst>
                <a:ext uri="{FF2B5EF4-FFF2-40B4-BE49-F238E27FC236}">
                  <a16:creationId xmlns:a16="http://schemas.microsoft.com/office/drawing/2014/main" id="{8E042972-6301-521C-3CB9-5A9F98BF3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" name="TextBox 24">
              <a:extLst>
                <a:ext uri="{FF2B5EF4-FFF2-40B4-BE49-F238E27FC236}">
                  <a16:creationId xmlns:a16="http://schemas.microsoft.com/office/drawing/2014/main" id="{1DC58AE1-7E15-E0F1-ED25-EA24A3BDB3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1780DB3D-72B2-48B5-83A2-123A9917453F}"/>
              </a:ext>
            </a:extLst>
          </p:cNvPr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1694" name="Group 26">
            <a:extLst>
              <a:ext uri="{FF2B5EF4-FFF2-40B4-BE49-F238E27FC236}">
                <a16:creationId xmlns:a16="http://schemas.microsoft.com/office/drawing/2014/main" id="{0A9471E3-EF64-6B6A-1D85-009959ADA6A5}"/>
              </a:ext>
            </a:extLst>
          </p:cNvPr>
          <p:cNvGrpSpPr>
            <a:grpSpLocks/>
          </p:cNvGrpSpPr>
          <p:nvPr/>
        </p:nvGrpSpPr>
        <p:grpSpPr bwMode="auto">
          <a:xfrm>
            <a:off x="15763875" y="8070850"/>
            <a:ext cx="2809875" cy="2414588"/>
            <a:chOff x="0" y="0"/>
            <a:chExt cx="812800" cy="698500"/>
          </a:xfrm>
        </p:grpSpPr>
        <p:sp>
          <p:nvSpPr>
            <p:cNvPr id="71720" name="Freeform 27">
              <a:extLst>
                <a:ext uri="{FF2B5EF4-FFF2-40B4-BE49-F238E27FC236}">
                  <a16:creationId xmlns:a16="http://schemas.microsoft.com/office/drawing/2014/main" id="{38D5F062-E41B-7617-CB6E-D3F58F714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21" name="TextBox 28">
              <a:extLst>
                <a:ext uri="{FF2B5EF4-FFF2-40B4-BE49-F238E27FC236}">
                  <a16:creationId xmlns:a16="http://schemas.microsoft.com/office/drawing/2014/main" id="{49C0AEF8-2FAD-9CF1-CBC9-CDFD394F61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1695" name="Group 18">
            <a:extLst>
              <a:ext uri="{FF2B5EF4-FFF2-40B4-BE49-F238E27FC236}">
                <a16:creationId xmlns:a16="http://schemas.microsoft.com/office/drawing/2014/main" id="{C5C276DA-E0D7-2C5F-8E3F-E186CF92A5CD}"/>
              </a:ext>
            </a:extLst>
          </p:cNvPr>
          <p:cNvGrpSpPr>
            <a:grpSpLocks/>
          </p:cNvGrpSpPr>
          <p:nvPr/>
        </p:nvGrpSpPr>
        <p:grpSpPr bwMode="auto">
          <a:xfrm>
            <a:off x="-2857500" y="8362950"/>
            <a:ext cx="5210175" cy="4476750"/>
            <a:chOff x="0" y="0"/>
            <a:chExt cx="812800" cy="698500"/>
          </a:xfrm>
        </p:grpSpPr>
        <p:sp>
          <p:nvSpPr>
            <p:cNvPr id="71718" name="Freeform 19">
              <a:extLst>
                <a:ext uri="{FF2B5EF4-FFF2-40B4-BE49-F238E27FC236}">
                  <a16:creationId xmlns:a16="http://schemas.microsoft.com/office/drawing/2014/main" id="{9E462D2C-5D5E-430F-A907-C8F3474F96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" name="TextBox 20">
              <a:extLst>
                <a:ext uri="{FF2B5EF4-FFF2-40B4-BE49-F238E27FC236}">
                  <a16:creationId xmlns:a16="http://schemas.microsoft.com/office/drawing/2014/main" id="{F54F9A28-058E-EB37-40F5-9922A5CBDD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1696" name="Group 21">
            <a:extLst>
              <a:ext uri="{FF2B5EF4-FFF2-40B4-BE49-F238E27FC236}">
                <a16:creationId xmlns:a16="http://schemas.microsoft.com/office/drawing/2014/main" id="{36B11A1D-2E9C-874E-1C0E-84428569506E}"/>
              </a:ext>
            </a:extLst>
          </p:cNvPr>
          <p:cNvGrpSpPr>
            <a:grpSpLocks/>
          </p:cNvGrpSpPr>
          <p:nvPr/>
        </p:nvGrpSpPr>
        <p:grpSpPr bwMode="auto">
          <a:xfrm>
            <a:off x="-439738" y="9172575"/>
            <a:ext cx="3297238" cy="2833688"/>
            <a:chOff x="0" y="0"/>
            <a:chExt cx="812800" cy="698500"/>
          </a:xfrm>
        </p:grpSpPr>
        <p:sp>
          <p:nvSpPr>
            <p:cNvPr id="71716" name="Freeform 22">
              <a:extLst>
                <a:ext uri="{FF2B5EF4-FFF2-40B4-BE49-F238E27FC236}">
                  <a16:creationId xmlns:a16="http://schemas.microsoft.com/office/drawing/2014/main" id="{D07945C8-9F36-B559-496D-BD1FD998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0"/>
              <a:ext cx="804684" cy="698500"/>
            </a:xfrm>
            <a:custGeom>
              <a:avLst/>
              <a:gdLst>
                <a:gd name="T0" fmla="*/ 798115 w 804684"/>
                <a:gd name="T1" fmla="*/ 367516 h 698500"/>
                <a:gd name="T2" fmla="*/ 616169 w 804684"/>
                <a:gd name="T3" fmla="*/ 680234 h 698500"/>
                <a:gd name="T4" fmla="*/ 584410 w 804684"/>
                <a:gd name="T5" fmla="*/ 698500 h 698500"/>
                <a:gd name="T6" fmla="*/ 220274 w 804684"/>
                <a:gd name="T7" fmla="*/ 698500 h 698500"/>
                <a:gd name="T8" fmla="*/ 188515 w 804684"/>
                <a:gd name="T9" fmla="*/ 680234 h 698500"/>
                <a:gd name="T10" fmla="*/ 6569 w 804684"/>
                <a:gd name="T11" fmla="*/ 367516 h 698500"/>
                <a:gd name="T12" fmla="*/ 6569 w 804684"/>
                <a:gd name="T13" fmla="*/ 330984 h 698500"/>
                <a:gd name="T14" fmla="*/ 188515 w 804684"/>
                <a:gd name="T15" fmla="*/ 18266 h 698500"/>
                <a:gd name="T16" fmla="*/ 220274 w 804684"/>
                <a:gd name="T17" fmla="*/ 0 h 698500"/>
                <a:gd name="T18" fmla="*/ 584410 w 804684"/>
                <a:gd name="T19" fmla="*/ 0 h 698500"/>
                <a:gd name="T20" fmla="*/ 616169 w 804684"/>
                <a:gd name="T21" fmla="*/ 18266 h 698500"/>
                <a:gd name="T22" fmla="*/ 798115 w 804684"/>
                <a:gd name="T23" fmla="*/ 330984 h 698500"/>
                <a:gd name="T24" fmla="*/ 798115 w 804684"/>
                <a:gd name="T25" fmla="*/ 36751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7" name="TextBox 23">
              <a:extLst>
                <a:ext uri="{FF2B5EF4-FFF2-40B4-BE49-F238E27FC236}">
                  <a16:creationId xmlns:a16="http://schemas.microsoft.com/office/drawing/2014/main" id="{076D6B3A-2A85-5870-508E-4D766BD23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36" name="Freeform 24">
            <a:extLst>
              <a:ext uri="{FF2B5EF4-FFF2-40B4-BE49-F238E27FC236}">
                <a16:creationId xmlns:a16="http://schemas.microsoft.com/office/drawing/2014/main" id="{55B18E8E-5442-4A70-8696-EEE6ABBEEAC6}"/>
              </a:ext>
            </a:extLst>
          </p:cNvPr>
          <p:cNvSpPr/>
          <p:nvPr/>
        </p:nvSpPr>
        <p:spPr>
          <a:xfrm>
            <a:off x="-477838" y="7981950"/>
            <a:ext cx="1058863" cy="682625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1698" name="Group 9">
            <a:extLst>
              <a:ext uri="{FF2B5EF4-FFF2-40B4-BE49-F238E27FC236}">
                <a16:creationId xmlns:a16="http://schemas.microsoft.com/office/drawing/2014/main" id="{7DA0121D-B204-4633-6BED-4476B7C2F3F6}"/>
              </a:ext>
            </a:extLst>
          </p:cNvPr>
          <p:cNvGrpSpPr>
            <a:grpSpLocks/>
          </p:cNvGrpSpPr>
          <p:nvPr/>
        </p:nvGrpSpPr>
        <p:grpSpPr bwMode="auto">
          <a:xfrm>
            <a:off x="16563975" y="8599488"/>
            <a:ext cx="2809875" cy="2414587"/>
            <a:chOff x="0" y="0"/>
            <a:chExt cx="812800" cy="698500"/>
          </a:xfrm>
        </p:grpSpPr>
        <p:sp>
          <p:nvSpPr>
            <p:cNvPr id="71714" name="Freeform 10">
              <a:extLst>
                <a:ext uri="{FF2B5EF4-FFF2-40B4-BE49-F238E27FC236}">
                  <a16:creationId xmlns:a16="http://schemas.microsoft.com/office/drawing/2014/main" id="{005892E7-2AD0-2214-1E06-3FA3B44B3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15" name="TextBox 11">
              <a:extLst>
                <a:ext uri="{FF2B5EF4-FFF2-40B4-BE49-F238E27FC236}">
                  <a16:creationId xmlns:a16="http://schemas.microsoft.com/office/drawing/2014/main" id="{71495448-C220-851A-1F52-C8F2454D5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71699" name="Text Placeholder 3">
            <a:extLst>
              <a:ext uri="{FF2B5EF4-FFF2-40B4-BE49-F238E27FC236}">
                <a16:creationId xmlns:a16="http://schemas.microsoft.com/office/drawing/2014/main" id="{14E8D646-EC17-8294-1384-ACA541C06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7713" y="2335213"/>
            <a:ext cx="38052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Kristal M. Clemons</a:t>
            </a:r>
          </a:p>
        </p:txBody>
      </p:sp>
      <p:pic>
        <p:nvPicPr>
          <p:cNvPr id="71700" name="Content Placeholder 14">
            <a:extLst>
              <a:ext uri="{FF2B5EF4-FFF2-40B4-BE49-F238E27FC236}">
                <a16:creationId xmlns:a16="http://schemas.microsoft.com/office/drawing/2014/main" id="{11C9A8D9-DD11-2136-BB18-601D0459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6" r="15010"/>
          <a:stretch>
            <a:fillRect/>
          </a:stretch>
        </p:blipFill>
        <p:spPr bwMode="auto">
          <a:xfrm>
            <a:off x="5307013" y="2892425"/>
            <a:ext cx="244316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1" name="Content Placeholder 14">
            <a:extLst>
              <a:ext uri="{FF2B5EF4-FFF2-40B4-BE49-F238E27FC236}">
                <a16:creationId xmlns:a16="http://schemas.microsoft.com/office/drawing/2014/main" id="{66321936-0E5E-14C1-9778-9F0A889A2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r="17200"/>
          <a:stretch>
            <a:fillRect/>
          </a:stretch>
        </p:blipFill>
        <p:spPr bwMode="auto">
          <a:xfrm>
            <a:off x="9867900" y="2876550"/>
            <a:ext cx="23114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2" name="Text Placeholder 3">
            <a:extLst>
              <a:ext uri="{FF2B5EF4-FFF2-40B4-BE49-F238E27FC236}">
                <a16:creationId xmlns:a16="http://schemas.microsoft.com/office/drawing/2014/main" id="{1ED43AEB-0C10-2A7B-E050-99B192E02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263" y="2317750"/>
            <a:ext cx="3397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35433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40005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44577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9149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Jessica Brooks</a:t>
            </a:r>
          </a:p>
        </p:txBody>
      </p:sp>
      <p:sp>
        <p:nvSpPr>
          <p:cNvPr id="71703" name="TextBox 48">
            <a:extLst>
              <a:ext uri="{FF2B5EF4-FFF2-40B4-BE49-F238E27FC236}">
                <a16:creationId xmlns:a16="http://schemas.microsoft.com/office/drawing/2014/main" id="{F76F13E3-9F45-68FF-B7DC-8CC9CF081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13" y="5280025"/>
            <a:ext cx="3482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701AD"/>
                </a:solidFill>
              </a:rPr>
              <a:t>Interim Assoc. Dean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i="1">
                <a:solidFill>
                  <a:srgbClr val="F58923"/>
                </a:solidFill>
              </a:rPr>
              <a:t>College of Education </a:t>
            </a:r>
          </a:p>
        </p:txBody>
      </p:sp>
      <p:sp>
        <p:nvSpPr>
          <p:cNvPr id="71704" name="TextBox 49">
            <a:extLst>
              <a:ext uri="{FF2B5EF4-FFF2-40B4-BE49-F238E27FC236}">
                <a16:creationId xmlns:a16="http://schemas.microsoft.com/office/drawing/2014/main" id="{ED7069D9-0436-A06B-2900-3957881B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925" y="5280025"/>
            <a:ext cx="4140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701AD"/>
                </a:solidFill>
              </a:rPr>
              <a:t>Interim Dean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i="1">
                <a:solidFill>
                  <a:srgbClr val="F58923"/>
                </a:solidFill>
              </a:rPr>
              <a:t>College of Natural &amp; Health Sciences </a:t>
            </a:r>
          </a:p>
        </p:txBody>
      </p:sp>
      <p:pic>
        <p:nvPicPr>
          <p:cNvPr id="71705" name="Content Placeholder 14">
            <a:extLst>
              <a:ext uri="{FF2B5EF4-FFF2-40B4-BE49-F238E27FC236}">
                <a16:creationId xmlns:a16="http://schemas.microsoft.com/office/drawing/2014/main" id="{838777C5-9112-526C-AD98-55F0DC0F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r="9714"/>
          <a:stretch>
            <a:fillRect/>
          </a:stretch>
        </p:blipFill>
        <p:spPr bwMode="auto">
          <a:xfrm>
            <a:off x="7616825" y="6821488"/>
            <a:ext cx="2711450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CF5F95B1-4BF7-4D5C-9D03-80027E735F86}"/>
              </a:ext>
            </a:extLst>
          </p:cNvPr>
          <p:cNvSpPr txBox="1">
            <a:spLocks/>
          </p:cNvSpPr>
          <p:nvPr/>
        </p:nvSpPr>
        <p:spPr>
          <a:xfrm>
            <a:off x="6964363" y="6238875"/>
            <a:ext cx="3922712" cy="519113"/>
          </a:xfrm>
          <a:prstGeom prst="rect">
            <a:avLst/>
          </a:prstGeom>
        </p:spPr>
        <p:txBody>
          <a:bodyPr lIns="137160" tIns="68580" rIns="137160" bIns="68580" anchor="b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1701AD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600" fontAlgn="auto">
              <a:spcBef>
                <a:spcPts val="150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E97132"/>
                </a:solidFill>
              </a:rPr>
              <a:t>Dr. Benedict Uzochukwu</a:t>
            </a:r>
          </a:p>
        </p:txBody>
      </p:sp>
      <p:sp>
        <p:nvSpPr>
          <p:cNvPr id="71707" name="Text Placeholder 1">
            <a:extLst>
              <a:ext uri="{FF2B5EF4-FFF2-40B4-BE49-F238E27FC236}">
                <a16:creationId xmlns:a16="http://schemas.microsoft.com/office/drawing/2014/main" id="{465E4507-D7B2-F2F2-A5E2-787DC0508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2260600"/>
            <a:ext cx="37877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Jewel Bronaugh </a:t>
            </a:r>
          </a:p>
        </p:txBody>
      </p:sp>
      <p:sp>
        <p:nvSpPr>
          <p:cNvPr id="71708" name="TextBox 43">
            <a:extLst>
              <a:ext uri="{FF2B5EF4-FFF2-40B4-BE49-F238E27FC236}">
                <a16:creationId xmlns:a16="http://schemas.microsoft.com/office/drawing/2014/main" id="{8D9CC2EF-D9EF-2D65-DC5E-DE7483F09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5335588"/>
            <a:ext cx="34829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701AD"/>
                </a:solidFill>
              </a:rPr>
              <a:t>Interim Dean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i="1">
                <a:solidFill>
                  <a:srgbClr val="F58923"/>
                </a:solidFill>
              </a:rPr>
              <a:t>College of Agriculture </a:t>
            </a:r>
          </a:p>
        </p:txBody>
      </p:sp>
      <p:pic>
        <p:nvPicPr>
          <p:cNvPr id="71709" name="Content Placeholder 14">
            <a:extLst>
              <a:ext uri="{FF2B5EF4-FFF2-40B4-BE49-F238E27FC236}">
                <a16:creationId xmlns:a16="http://schemas.microsoft.com/office/drawing/2014/main" id="{9D617021-4D24-73D1-940F-8F8FD63E0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675" y="2822575"/>
            <a:ext cx="243522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0" name="Content Placeholder 11">
            <a:extLst>
              <a:ext uri="{FF2B5EF4-FFF2-40B4-BE49-F238E27FC236}">
                <a16:creationId xmlns:a16="http://schemas.microsoft.com/office/drawing/2014/main" id="{C5A412FA-27EF-1A97-85D6-A97B4852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"/>
          <a:stretch>
            <a:fillRect/>
          </a:stretch>
        </p:blipFill>
        <p:spPr bwMode="auto">
          <a:xfrm>
            <a:off x="1073150" y="2892425"/>
            <a:ext cx="209867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1" name="Text Placeholder 3">
            <a:extLst>
              <a:ext uri="{FF2B5EF4-FFF2-40B4-BE49-F238E27FC236}">
                <a16:creationId xmlns:a16="http://schemas.microsoft.com/office/drawing/2014/main" id="{0DB62E0C-440D-4986-0AAA-3B66B0E6B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9188" y="2317750"/>
            <a:ext cx="312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68580" rIns="137160" bIns="68580" anchor="b"/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10287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7145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24003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3086100" indent="-3429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35433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40005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44577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4914900" indent="-3429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E97132"/>
                </a:solidFill>
                <a:latin typeface="Aptos Display" panose="020B0004020202020204" pitchFamily="34" charset="0"/>
              </a:rPr>
              <a:t>Dr. Lachelle Waller</a:t>
            </a:r>
          </a:p>
        </p:txBody>
      </p:sp>
      <p:sp>
        <p:nvSpPr>
          <p:cNvPr id="71712" name="TextBox 59">
            <a:extLst>
              <a:ext uri="{FF2B5EF4-FFF2-40B4-BE49-F238E27FC236}">
                <a16:creationId xmlns:a16="http://schemas.microsoft.com/office/drawing/2014/main" id="{3C622925-31A2-DDAE-146D-EBFAA1466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9226550"/>
            <a:ext cx="34813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701AD"/>
                </a:solidFill>
              </a:rPr>
              <a:t>Interim Dean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i="1">
                <a:solidFill>
                  <a:srgbClr val="F58923"/>
                </a:solidFill>
              </a:rPr>
              <a:t>College of Graduate Studies</a:t>
            </a:r>
          </a:p>
        </p:txBody>
      </p:sp>
      <p:sp>
        <p:nvSpPr>
          <p:cNvPr id="71713" name="TextBox 49">
            <a:extLst>
              <a:ext uri="{FF2B5EF4-FFF2-40B4-BE49-F238E27FC236}">
                <a16:creationId xmlns:a16="http://schemas.microsoft.com/office/drawing/2014/main" id="{C067766D-6A10-D7D1-C1DC-B131749D9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188" y="5249863"/>
            <a:ext cx="4140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371600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 defTabSz="1371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defTabSz="1371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1701AD"/>
                </a:solidFill>
              </a:rPr>
              <a:t>Interim Assoc. Dean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i="1">
                <a:solidFill>
                  <a:srgbClr val="F58923"/>
                </a:solidFill>
              </a:rPr>
              <a:t>College of Natural &amp; Health Sciences 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FE96CB99-005B-4062-9775-9D7ACBCA03FC}"/>
              </a:ext>
            </a:extLst>
          </p:cNvPr>
          <p:cNvGrpSpPr/>
          <p:nvPr/>
        </p:nvGrpSpPr>
        <p:grpSpPr>
          <a:xfrm>
            <a:off x="0" y="9806806"/>
            <a:ext cx="18441919" cy="480194"/>
            <a:chOff x="0" y="0"/>
            <a:chExt cx="5441694" cy="141692"/>
          </a:xfrm>
          <a:solidFill>
            <a:srgbClr val="1701AD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B79BEF-25C3-4153-9E10-5D683C39CBA9}"/>
                </a:ext>
              </a:extLst>
            </p:cNvPr>
            <p:cNvSpPr/>
            <p:nvPr/>
          </p:nvSpPr>
          <p:spPr>
            <a:xfrm>
              <a:off x="0" y="0"/>
              <a:ext cx="5441694" cy="141692"/>
            </a:xfrm>
            <a:custGeom>
              <a:avLst/>
              <a:gdLst/>
              <a:ahLst/>
              <a:cxnLst/>
              <a:rect l="l" t="t" r="r" b="b"/>
              <a:pathLst>
                <a:path w="5441694" h="141692">
                  <a:moveTo>
                    <a:pt x="21410" y="0"/>
                  </a:moveTo>
                  <a:lnTo>
                    <a:pt x="5420284" y="0"/>
                  </a:lnTo>
                  <a:cubicBezTo>
                    <a:pt x="5425962" y="0"/>
                    <a:pt x="5431408" y="2256"/>
                    <a:pt x="5435423" y="6271"/>
                  </a:cubicBezTo>
                  <a:cubicBezTo>
                    <a:pt x="5439438" y="10286"/>
                    <a:pt x="5441694" y="15732"/>
                    <a:pt x="5441694" y="21410"/>
                  </a:cubicBezTo>
                  <a:lnTo>
                    <a:pt x="5441694" y="120282"/>
                  </a:lnTo>
                  <a:cubicBezTo>
                    <a:pt x="5441694" y="125960"/>
                    <a:pt x="5439438" y="131406"/>
                    <a:pt x="5435423" y="135421"/>
                  </a:cubicBezTo>
                  <a:cubicBezTo>
                    <a:pt x="5431408" y="139436"/>
                    <a:pt x="5425962" y="141692"/>
                    <a:pt x="5420284" y="141692"/>
                  </a:cubicBezTo>
                  <a:lnTo>
                    <a:pt x="21410" y="141692"/>
                  </a:lnTo>
                  <a:cubicBezTo>
                    <a:pt x="15732" y="141692"/>
                    <a:pt x="10286" y="139436"/>
                    <a:pt x="6271" y="135421"/>
                  </a:cubicBezTo>
                  <a:cubicBezTo>
                    <a:pt x="2256" y="131406"/>
                    <a:pt x="0" y="125960"/>
                    <a:pt x="0" y="120282"/>
                  </a:cubicBezTo>
                  <a:lnTo>
                    <a:pt x="0" y="21410"/>
                  </a:lnTo>
                  <a:cubicBezTo>
                    <a:pt x="0" y="15732"/>
                    <a:pt x="2256" y="10286"/>
                    <a:pt x="6271" y="6271"/>
                  </a:cubicBezTo>
                  <a:cubicBezTo>
                    <a:pt x="10286" y="2256"/>
                    <a:pt x="15732" y="0"/>
                    <a:pt x="2141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3215FEC-A82A-405C-B207-55FD8DBD9F58}"/>
                </a:ext>
              </a:extLst>
            </p:cNvPr>
            <p:cNvSpPr txBox="1"/>
            <p:nvPr/>
          </p:nvSpPr>
          <p:spPr>
            <a:xfrm>
              <a:off x="0" y="-47625"/>
              <a:ext cx="5441694" cy="189317"/>
            </a:xfrm>
            <a:prstGeom prst="rect">
              <a:avLst/>
            </a:prstGeom>
            <a:grpFill/>
          </p:spPr>
          <p:txBody>
            <a:bodyPr lIns="50800" tIns="50800" rIns="50800" bIns="50800" anchor="ctr"/>
            <a:lstStyle/>
            <a:p>
              <a:pPr algn="ctr" eaLnBrk="1" fontAlgn="auto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28F168B1-84F8-4588-A5C9-5B26A63D5FB6}"/>
              </a:ext>
            </a:extLst>
          </p:cNvPr>
          <p:cNvSpPr/>
          <p:nvPr/>
        </p:nvSpPr>
        <p:spPr>
          <a:xfrm>
            <a:off x="-193397" y="-108627"/>
            <a:ext cx="4287337" cy="412575"/>
          </a:xfrm>
          <a:custGeom>
            <a:avLst/>
            <a:gdLst/>
            <a:ahLst/>
            <a:cxnLst/>
            <a:rect l="l" t="t" r="r" b="b"/>
            <a:pathLst>
              <a:path w="4287337" h="412575">
                <a:moveTo>
                  <a:pt x="0" y="0"/>
                </a:moveTo>
                <a:lnTo>
                  <a:pt x="4287337" y="0"/>
                </a:lnTo>
                <a:lnTo>
                  <a:pt x="4287337" y="412576"/>
                </a:lnTo>
                <a:lnTo>
                  <a:pt x="0" y="412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2710" name="Group 9">
            <a:extLst>
              <a:ext uri="{FF2B5EF4-FFF2-40B4-BE49-F238E27FC236}">
                <a16:creationId xmlns:a16="http://schemas.microsoft.com/office/drawing/2014/main" id="{BFEBB307-EE7D-49FE-796B-A4ABD4B5ECB6}"/>
              </a:ext>
            </a:extLst>
          </p:cNvPr>
          <p:cNvGrpSpPr>
            <a:grpSpLocks/>
          </p:cNvGrpSpPr>
          <p:nvPr/>
        </p:nvGrpSpPr>
        <p:grpSpPr bwMode="auto">
          <a:xfrm>
            <a:off x="-1404938" y="-723900"/>
            <a:ext cx="2809876" cy="2414588"/>
            <a:chOff x="0" y="0"/>
            <a:chExt cx="812800" cy="698500"/>
          </a:xfrm>
        </p:grpSpPr>
        <p:sp>
          <p:nvSpPr>
            <p:cNvPr id="72732" name="Freeform 10">
              <a:extLst>
                <a:ext uri="{FF2B5EF4-FFF2-40B4-BE49-F238E27FC236}">
                  <a16:creationId xmlns:a16="http://schemas.microsoft.com/office/drawing/2014/main" id="{7D43BC2D-6EBE-69A5-C7FF-654819F1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16578D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TextBox 11">
              <a:extLst>
                <a:ext uri="{FF2B5EF4-FFF2-40B4-BE49-F238E27FC236}">
                  <a16:creationId xmlns:a16="http://schemas.microsoft.com/office/drawing/2014/main" id="{E95E0BC2-999B-3D9D-4F63-13C915431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2711" name="Group 12">
            <a:extLst>
              <a:ext uri="{FF2B5EF4-FFF2-40B4-BE49-F238E27FC236}">
                <a16:creationId xmlns:a16="http://schemas.microsoft.com/office/drawing/2014/main" id="{467C6FDA-978D-8B20-1154-9EDC0CE290C6}"/>
              </a:ext>
            </a:extLst>
          </p:cNvPr>
          <p:cNvGrpSpPr>
            <a:grpSpLocks/>
          </p:cNvGrpSpPr>
          <p:nvPr/>
        </p:nvGrpSpPr>
        <p:grpSpPr bwMode="auto">
          <a:xfrm>
            <a:off x="17421225" y="7599363"/>
            <a:ext cx="2311400" cy="1817687"/>
            <a:chOff x="0" y="0"/>
            <a:chExt cx="696717" cy="547840"/>
          </a:xfrm>
        </p:grpSpPr>
        <p:sp>
          <p:nvSpPr>
            <p:cNvPr id="72730" name="Freeform 13">
              <a:extLst>
                <a:ext uri="{FF2B5EF4-FFF2-40B4-BE49-F238E27FC236}">
                  <a16:creationId xmlns:a16="http://schemas.microsoft.com/office/drawing/2014/main" id="{1626814A-11FC-CC74-02C1-9B7D5D41D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0"/>
              <a:ext cx="682130" cy="547840"/>
            </a:xfrm>
            <a:custGeom>
              <a:avLst/>
              <a:gdLst>
                <a:gd name="T0" fmla="*/ 671465 w 682130"/>
                <a:gd name="T1" fmla="*/ 298129 h 547840"/>
                <a:gd name="T2" fmla="*/ 504182 w 682130"/>
                <a:gd name="T3" fmla="*/ 523631 h 547840"/>
                <a:gd name="T4" fmla="*/ 456081 w 682130"/>
                <a:gd name="T5" fmla="*/ 547840 h 547840"/>
                <a:gd name="T6" fmla="*/ 226050 w 682130"/>
                <a:gd name="T7" fmla="*/ 547840 h 547840"/>
                <a:gd name="T8" fmla="*/ 177948 w 682130"/>
                <a:gd name="T9" fmla="*/ 523631 h 547840"/>
                <a:gd name="T10" fmla="*/ 10666 w 682130"/>
                <a:gd name="T11" fmla="*/ 298129 h 547840"/>
                <a:gd name="T12" fmla="*/ 10666 w 682130"/>
                <a:gd name="T13" fmla="*/ 249711 h 547840"/>
                <a:gd name="T14" fmla="*/ 177948 w 682130"/>
                <a:gd name="T15" fmla="*/ 24209 h 547840"/>
                <a:gd name="T16" fmla="*/ 226050 w 682130"/>
                <a:gd name="T17" fmla="*/ 0 h 547840"/>
                <a:gd name="T18" fmla="*/ 456081 w 682130"/>
                <a:gd name="T19" fmla="*/ 0 h 547840"/>
                <a:gd name="T20" fmla="*/ 504182 w 682130"/>
                <a:gd name="T21" fmla="*/ 24209 h 547840"/>
                <a:gd name="T22" fmla="*/ 671465 w 682130"/>
                <a:gd name="T23" fmla="*/ 249711 h 547840"/>
                <a:gd name="T24" fmla="*/ 671465 w 682130"/>
                <a:gd name="T25" fmla="*/ 298129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2130" h="547840">
                  <a:moveTo>
                    <a:pt x="671465" y="298129"/>
                  </a:moveTo>
                  <a:lnTo>
                    <a:pt x="504182" y="523631"/>
                  </a:lnTo>
                  <a:cubicBezTo>
                    <a:pt x="492885" y="538860"/>
                    <a:pt x="475043" y="547840"/>
                    <a:pt x="456081" y="547840"/>
                  </a:cubicBezTo>
                  <a:lnTo>
                    <a:pt x="226050" y="547840"/>
                  </a:lnTo>
                  <a:cubicBezTo>
                    <a:pt x="207088" y="547840"/>
                    <a:pt x="189246" y="538860"/>
                    <a:pt x="177948" y="523631"/>
                  </a:cubicBezTo>
                  <a:lnTo>
                    <a:pt x="10666" y="298129"/>
                  </a:lnTo>
                  <a:cubicBezTo>
                    <a:pt x="0" y="283751"/>
                    <a:pt x="0" y="264088"/>
                    <a:pt x="10666" y="249711"/>
                  </a:cubicBezTo>
                  <a:lnTo>
                    <a:pt x="177948" y="24209"/>
                  </a:lnTo>
                  <a:cubicBezTo>
                    <a:pt x="189246" y="8980"/>
                    <a:pt x="207088" y="0"/>
                    <a:pt x="226050" y="0"/>
                  </a:cubicBezTo>
                  <a:lnTo>
                    <a:pt x="456081" y="0"/>
                  </a:lnTo>
                  <a:cubicBezTo>
                    <a:pt x="475043" y="0"/>
                    <a:pt x="492885" y="8980"/>
                    <a:pt x="504182" y="24209"/>
                  </a:cubicBezTo>
                  <a:lnTo>
                    <a:pt x="671465" y="249711"/>
                  </a:lnTo>
                  <a:cubicBezTo>
                    <a:pt x="682130" y="264088"/>
                    <a:pt x="682130" y="283751"/>
                    <a:pt x="671465" y="298129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TextBox 14">
              <a:extLst>
                <a:ext uri="{FF2B5EF4-FFF2-40B4-BE49-F238E27FC236}">
                  <a16:creationId xmlns:a16="http://schemas.microsoft.com/office/drawing/2014/main" id="{3A797C20-F288-5785-EEE7-897ED673F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B6080FE1-EAB8-4CBA-ABFA-75D9F2F8913E}"/>
              </a:ext>
            </a:extLst>
          </p:cNvPr>
          <p:cNvSpPr/>
          <p:nvPr/>
        </p:nvSpPr>
        <p:spPr>
          <a:xfrm>
            <a:off x="17092613" y="10059988"/>
            <a:ext cx="1350962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9" y="0"/>
                </a:lnTo>
                <a:lnTo>
                  <a:pt x="1351009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0489" name="TextBox 18">
            <a:extLst>
              <a:ext uri="{FF2B5EF4-FFF2-40B4-BE49-F238E27FC236}">
                <a16:creationId xmlns:a16="http://schemas.microsoft.com/office/drawing/2014/main" id="{C632877B-F400-4D02-96F7-C3FF8520C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85813" y="1489075"/>
            <a:ext cx="116284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9pPr>
          </a:lstStyle>
          <a:p>
            <a:pPr algn="ctr" eaLnBrk="1" hangingPunct="1">
              <a:lnSpc>
                <a:spcPts val="7275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5400" b="1" dirty="0">
                <a:solidFill>
                  <a:srgbClr val="F48924"/>
                </a:solidFill>
                <a:latin typeface="+mj-lt"/>
                <a:ea typeface="Helvetica World Bold" panose="020B0600070205080204" charset="-128"/>
                <a:sym typeface="Helvetica World Bold" panose="020B0600070205080204" charset="-128"/>
              </a:rPr>
              <a:t>Academic Affairs Initiatives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185D847-E639-48D6-B2CE-BE3438006062}"/>
              </a:ext>
            </a:extLst>
          </p:cNvPr>
          <p:cNvSpPr txBox="1"/>
          <p:nvPr/>
        </p:nvSpPr>
        <p:spPr>
          <a:xfrm>
            <a:off x="936625" y="3354388"/>
            <a:ext cx="10188575" cy="45164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604519" lvl="1" indent="-302260" eaLnBrk="1" fontAlgn="auto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3600" b="1" dirty="0">
                <a:solidFill>
                  <a:srgbClr val="F58923"/>
                </a:solidFill>
                <a:latin typeface="+mj-lt"/>
                <a:ea typeface="Helvetica World"/>
                <a:cs typeface="Helvetica World"/>
                <a:sym typeface="Helvetica World"/>
              </a:rPr>
              <a:t>Degree+ Initiative</a:t>
            </a:r>
          </a:p>
          <a:p>
            <a:pPr marL="1518919" lvl="3" indent="-302260" eaLnBrk="1" fontAlgn="auto" hangingPunct="1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799" dirty="0">
                <a:solidFill>
                  <a:srgbClr val="1701AD"/>
                </a:solidFill>
                <a:latin typeface="+mj-lt"/>
                <a:ea typeface="Helvetica World"/>
                <a:cs typeface="Helvetica World"/>
                <a:sym typeface="Helvetica World"/>
              </a:rPr>
              <a:t>Ensure Every Graduate Earns a Value-Added Credential</a:t>
            </a:r>
          </a:p>
          <a:p>
            <a:pPr marL="1976119" lvl="4" indent="-302260" eaLnBrk="1" fontAlgn="auto" hangingPunct="1">
              <a:spcBef>
                <a:spcPts val="600"/>
              </a:spcBef>
              <a:spcAft>
                <a:spcPts val="1800"/>
              </a:spcAft>
              <a:buFont typeface="Arial"/>
              <a:buChar char="•"/>
              <a:defRPr/>
            </a:pPr>
            <a:r>
              <a:rPr lang="en-US" sz="2400" i="1" dirty="0">
                <a:solidFill>
                  <a:srgbClr val="1701AD"/>
                </a:solidFill>
                <a:latin typeface="+mj-lt"/>
                <a:ea typeface="Helvetica World"/>
                <a:cs typeface="Helvetica World"/>
                <a:sym typeface="Helvetica World"/>
              </a:rPr>
              <a:t>Certificates, Micro-Credentials, Second Degree, Accelerated Grad Degrees</a:t>
            </a:r>
          </a:p>
          <a:p>
            <a:pPr marL="604519" lvl="1" indent="-302260" eaLnBrk="1" fontAlgn="auto" hangingPunct="1"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3600" b="1" dirty="0" err="1">
                <a:solidFill>
                  <a:srgbClr val="F58923"/>
                </a:solidFill>
                <a:latin typeface="+mj-lt"/>
                <a:ea typeface="Helvetica World"/>
                <a:cs typeface="Helvetica World"/>
                <a:sym typeface="Helvetica World"/>
              </a:rPr>
              <a:t>TrojansWork</a:t>
            </a:r>
            <a:r>
              <a:rPr lang="en-US" sz="3600" b="1" dirty="0">
                <a:solidFill>
                  <a:srgbClr val="F58923"/>
                </a:solidFill>
                <a:latin typeface="+mj-lt"/>
                <a:ea typeface="Helvetica World"/>
                <a:cs typeface="Helvetica World"/>
                <a:sym typeface="Helvetica World"/>
              </a:rPr>
              <a:t> Initiative</a:t>
            </a:r>
          </a:p>
          <a:p>
            <a:pPr marL="1061719" lvl="2" indent="-302260" eaLnBrk="1" fontAlgn="auto" hangingPunct="1"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799" dirty="0">
                <a:solidFill>
                  <a:srgbClr val="1701AD"/>
                </a:solidFill>
                <a:latin typeface="+mj-lt"/>
                <a:ea typeface="Helvetica World"/>
                <a:cs typeface="Helvetica World"/>
                <a:sym typeface="Helvetica World"/>
              </a:rPr>
              <a:t>Advancing Experiential Learning &amp; Workforce Development</a:t>
            </a:r>
          </a:p>
          <a:p>
            <a:pPr marL="1061719" lvl="2" indent="-302260" eaLnBrk="1" fontAlgn="auto" hangingPunct="1">
              <a:spcBef>
                <a:spcPts val="600"/>
              </a:spcBef>
              <a:spcAft>
                <a:spcPts val="1200"/>
              </a:spcAft>
              <a:buFont typeface="Arial"/>
              <a:buChar char="•"/>
              <a:defRPr/>
            </a:pPr>
            <a:r>
              <a:rPr lang="en-US" sz="2799" dirty="0">
                <a:solidFill>
                  <a:srgbClr val="1701AD"/>
                </a:solidFill>
                <a:latin typeface="+mj-lt"/>
                <a:ea typeface="Helvetica World"/>
                <a:cs typeface="Helvetica World"/>
                <a:sym typeface="Helvetica World"/>
              </a:rPr>
              <a:t>Preparing Students for Meaningful Careers and Lifelong Success</a:t>
            </a:r>
          </a:p>
        </p:txBody>
      </p:sp>
      <p:pic>
        <p:nvPicPr>
          <p:cNvPr id="72715" name="Picture 20">
            <a:extLst>
              <a:ext uri="{FF2B5EF4-FFF2-40B4-BE49-F238E27FC236}">
                <a16:creationId xmlns:a16="http://schemas.microsoft.com/office/drawing/2014/main" id="{02B6262A-B0EB-11F1-0C8A-2C7FE301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-622300"/>
            <a:ext cx="97186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716" name="Group 22">
            <a:extLst>
              <a:ext uri="{FF2B5EF4-FFF2-40B4-BE49-F238E27FC236}">
                <a16:creationId xmlns:a16="http://schemas.microsoft.com/office/drawing/2014/main" id="{489C1D62-C67E-280B-59FC-0F43CE7F8CE2}"/>
              </a:ext>
            </a:extLst>
          </p:cNvPr>
          <p:cNvGrpSpPr>
            <a:grpSpLocks/>
          </p:cNvGrpSpPr>
          <p:nvPr/>
        </p:nvGrpSpPr>
        <p:grpSpPr bwMode="auto">
          <a:xfrm>
            <a:off x="15682913" y="-1935163"/>
            <a:ext cx="5210175" cy="4478338"/>
            <a:chOff x="0" y="0"/>
            <a:chExt cx="812800" cy="698500"/>
          </a:xfrm>
        </p:grpSpPr>
        <p:sp>
          <p:nvSpPr>
            <p:cNvPr id="72728" name="Freeform 23">
              <a:extLst>
                <a:ext uri="{FF2B5EF4-FFF2-40B4-BE49-F238E27FC236}">
                  <a16:creationId xmlns:a16="http://schemas.microsoft.com/office/drawing/2014/main" id="{63FA74B2-3DCC-4ECE-B130-BB2073094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TextBox 24">
              <a:extLst>
                <a:ext uri="{FF2B5EF4-FFF2-40B4-BE49-F238E27FC236}">
                  <a16:creationId xmlns:a16="http://schemas.microsoft.com/office/drawing/2014/main" id="{33AE1B3F-8EC8-15FD-8AF7-DD1B38FC5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2717" name="Group 26">
            <a:extLst>
              <a:ext uri="{FF2B5EF4-FFF2-40B4-BE49-F238E27FC236}">
                <a16:creationId xmlns:a16="http://schemas.microsoft.com/office/drawing/2014/main" id="{B7D71370-732E-FA0A-A958-5F767B972EE3}"/>
              </a:ext>
            </a:extLst>
          </p:cNvPr>
          <p:cNvGrpSpPr>
            <a:grpSpLocks/>
          </p:cNvGrpSpPr>
          <p:nvPr/>
        </p:nvGrpSpPr>
        <p:grpSpPr bwMode="auto">
          <a:xfrm>
            <a:off x="16883063" y="881063"/>
            <a:ext cx="2809875" cy="2414587"/>
            <a:chOff x="0" y="0"/>
            <a:chExt cx="812800" cy="698500"/>
          </a:xfrm>
        </p:grpSpPr>
        <p:sp>
          <p:nvSpPr>
            <p:cNvPr id="72726" name="Freeform 27">
              <a:extLst>
                <a:ext uri="{FF2B5EF4-FFF2-40B4-BE49-F238E27FC236}">
                  <a16:creationId xmlns:a16="http://schemas.microsoft.com/office/drawing/2014/main" id="{9B07ADC1-EBEC-045D-0744-89AB82C9B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TextBox 28">
              <a:extLst>
                <a:ext uri="{FF2B5EF4-FFF2-40B4-BE49-F238E27FC236}">
                  <a16:creationId xmlns:a16="http://schemas.microsoft.com/office/drawing/2014/main" id="{451E05E6-91CD-5CE9-CBAC-960E53E6B5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20494" name="TextBox 30">
            <a:extLst>
              <a:ext uri="{FF2B5EF4-FFF2-40B4-BE49-F238E27FC236}">
                <a16:creationId xmlns:a16="http://schemas.microsoft.com/office/drawing/2014/main" id="{42209BE4-BC67-4841-ACEA-4163BC201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2363788"/>
            <a:ext cx="86725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>
                <a:solidFill>
                  <a:schemeClr val="tx1"/>
                </a:solidFill>
                <a:latin typeface="Aptos"/>
              </a:defRPr>
            </a:lvl1pPr>
            <a:lvl2pPr marL="7429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Aptos"/>
              </a:defRPr>
            </a:lvl2pPr>
            <a:lvl3pPr marL="11430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Aptos"/>
              </a:defRPr>
            </a:lvl3pPr>
            <a:lvl4pPr marL="16002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4pPr>
            <a:lvl5pPr marL="2057400" indent="-2286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Apto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/>
            </a:pPr>
            <a:r>
              <a:rPr lang="en-US" altLang="en-US" sz="3200" b="1" i="1" dirty="0">
                <a:solidFill>
                  <a:srgbClr val="1701AD"/>
                </a:solidFill>
                <a:latin typeface="+mj-lt"/>
                <a:ea typeface="Helvetica World" panose="020B0600070205080204" charset="-128"/>
              </a:rPr>
              <a:t>Career-Ready and Workforce-Aligned Graduates</a:t>
            </a:r>
            <a:endParaRPr lang="en-US" altLang="en-US" sz="3200" b="1" i="1" dirty="0">
              <a:solidFill>
                <a:srgbClr val="1701AD"/>
              </a:solidFill>
              <a:latin typeface="+mj-lt"/>
              <a:ea typeface="Helvetica World" panose="020B0600070205080204" charset="-128"/>
              <a:sym typeface="Helvetica World" panose="020B0600070205080204" charset="-128"/>
            </a:endParaRPr>
          </a:p>
        </p:txBody>
      </p:sp>
      <p:grpSp>
        <p:nvGrpSpPr>
          <p:cNvPr id="72719" name="Group 18">
            <a:extLst>
              <a:ext uri="{FF2B5EF4-FFF2-40B4-BE49-F238E27FC236}">
                <a16:creationId xmlns:a16="http://schemas.microsoft.com/office/drawing/2014/main" id="{C20AEADE-90A4-0E81-B780-FFA9AFA8AC94}"/>
              </a:ext>
            </a:extLst>
          </p:cNvPr>
          <p:cNvGrpSpPr>
            <a:grpSpLocks/>
          </p:cNvGrpSpPr>
          <p:nvPr/>
        </p:nvGrpSpPr>
        <p:grpSpPr bwMode="auto">
          <a:xfrm>
            <a:off x="-2857500" y="8362950"/>
            <a:ext cx="5210175" cy="4476750"/>
            <a:chOff x="0" y="0"/>
            <a:chExt cx="812800" cy="698500"/>
          </a:xfrm>
        </p:grpSpPr>
        <p:sp>
          <p:nvSpPr>
            <p:cNvPr id="72724" name="Freeform 19">
              <a:extLst>
                <a:ext uri="{FF2B5EF4-FFF2-40B4-BE49-F238E27FC236}">
                  <a16:creationId xmlns:a16="http://schemas.microsoft.com/office/drawing/2014/main" id="{2B37E8AD-87EA-92FD-4BF7-C55E72EF8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TextBox 20">
              <a:extLst>
                <a:ext uri="{FF2B5EF4-FFF2-40B4-BE49-F238E27FC236}">
                  <a16:creationId xmlns:a16="http://schemas.microsoft.com/office/drawing/2014/main" id="{94813655-08DD-AC68-E603-984EE0304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grpSp>
        <p:nvGrpSpPr>
          <p:cNvPr id="72720" name="Group 21">
            <a:extLst>
              <a:ext uri="{FF2B5EF4-FFF2-40B4-BE49-F238E27FC236}">
                <a16:creationId xmlns:a16="http://schemas.microsoft.com/office/drawing/2014/main" id="{03C14C3C-7792-6A5A-9A3E-F77F854153F2}"/>
              </a:ext>
            </a:extLst>
          </p:cNvPr>
          <p:cNvGrpSpPr>
            <a:grpSpLocks/>
          </p:cNvGrpSpPr>
          <p:nvPr/>
        </p:nvGrpSpPr>
        <p:grpSpPr bwMode="auto">
          <a:xfrm>
            <a:off x="-439738" y="9172575"/>
            <a:ext cx="3297238" cy="2833688"/>
            <a:chOff x="0" y="0"/>
            <a:chExt cx="812800" cy="698500"/>
          </a:xfrm>
        </p:grpSpPr>
        <p:sp>
          <p:nvSpPr>
            <p:cNvPr id="72722" name="Freeform 22">
              <a:extLst>
                <a:ext uri="{FF2B5EF4-FFF2-40B4-BE49-F238E27FC236}">
                  <a16:creationId xmlns:a16="http://schemas.microsoft.com/office/drawing/2014/main" id="{E6C5E9B1-5159-67E7-DE88-8A207305C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8" y="0"/>
              <a:ext cx="804684" cy="698500"/>
            </a:xfrm>
            <a:custGeom>
              <a:avLst/>
              <a:gdLst>
                <a:gd name="T0" fmla="*/ 798115 w 804684"/>
                <a:gd name="T1" fmla="*/ 367516 h 698500"/>
                <a:gd name="T2" fmla="*/ 616169 w 804684"/>
                <a:gd name="T3" fmla="*/ 680234 h 698500"/>
                <a:gd name="T4" fmla="*/ 584410 w 804684"/>
                <a:gd name="T5" fmla="*/ 698500 h 698500"/>
                <a:gd name="T6" fmla="*/ 220274 w 804684"/>
                <a:gd name="T7" fmla="*/ 698500 h 698500"/>
                <a:gd name="T8" fmla="*/ 188515 w 804684"/>
                <a:gd name="T9" fmla="*/ 680234 h 698500"/>
                <a:gd name="T10" fmla="*/ 6569 w 804684"/>
                <a:gd name="T11" fmla="*/ 367516 h 698500"/>
                <a:gd name="T12" fmla="*/ 6569 w 804684"/>
                <a:gd name="T13" fmla="*/ 330984 h 698500"/>
                <a:gd name="T14" fmla="*/ 188515 w 804684"/>
                <a:gd name="T15" fmla="*/ 18266 h 698500"/>
                <a:gd name="T16" fmla="*/ 220274 w 804684"/>
                <a:gd name="T17" fmla="*/ 0 h 698500"/>
                <a:gd name="T18" fmla="*/ 584410 w 804684"/>
                <a:gd name="T19" fmla="*/ 0 h 698500"/>
                <a:gd name="T20" fmla="*/ 616169 w 804684"/>
                <a:gd name="T21" fmla="*/ 18266 h 698500"/>
                <a:gd name="T22" fmla="*/ 798115 w 804684"/>
                <a:gd name="T23" fmla="*/ 330984 h 698500"/>
                <a:gd name="T24" fmla="*/ 798115 w 804684"/>
                <a:gd name="T25" fmla="*/ 36751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TextBox 23">
              <a:extLst>
                <a:ext uri="{FF2B5EF4-FFF2-40B4-BE49-F238E27FC236}">
                  <a16:creationId xmlns:a16="http://schemas.microsoft.com/office/drawing/2014/main" id="{8FBDAF65-E578-E045-F6EE-452ABCFF28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lnSpc>
                  <a:spcPct val="90000"/>
                </a:lnSpc>
                <a:spcBef>
                  <a:spcPts val="1500"/>
                </a:spcBef>
                <a:buFont typeface="Arial" panose="020B0604020202020204" pitchFamily="34" charset="0"/>
                <a:buChar char="•"/>
                <a:defRPr sz="4200"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600"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3000"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75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sp>
        <p:nvSpPr>
          <p:cNvPr id="37" name="Freeform 24">
            <a:extLst>
              <a:ext uri="{FF2B5EF4-FFF2-40B4-BE49-F238E27FC236}">
                <a16:creationId xmlns:a16="http://schemas.microsoft.com/office/drawing/2014/main" id="{E85D60B3-F57E-4987-A374-8500E0F910A2}"/>
              </a:ext>
            </a:extLst>
          </p:cNvPr>
          <p:cNvSpPr/>
          <p:nvPr/>
        </p:nvSpPr>
        <p:spPr>
          <a:xfrm>
            <a:off x="-477838" y="7981950"/>
            <a:ext cx="1058863" cy="682625"/>
          </a:xfrm>
          <a:custGeom>
            <a:avLst/>
            <a:gdLst/>
            <a:ahLst/>
            <a:cxnLst/>
            <a:rect l="l" t="t" r="r" b="b"/>
            <a:pathLst>
              <a:path w="1059176" h="681844">
                <a:moveTo>
                  <a:pt x="0" y="0"/>
                </a:moveTo>
                <a:lnTo>
                  <a:pt x="1059176" y="0"/>
                </a:lnTo>
                <a:lnTo>
                  <a:pt x="1059176" y="681844"/>
                </a:lnTo>
                <a:lnTo>
                  <a:pt x="0" y="68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reeform 2">
            <a:extLst>
              <a:ext uri="{FF2B5EF4-FFF2-40B4-BE49-F238E27FC236}">
                <a16:creationId xmlns:a16="http://schemas.microsoft.com/office/drawing/2014/main" id="{DCF2B337-4A70-3D5D-92FA-2EF01118DEA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755" name="Group 3">
            <a:extLst>
              <a:ext uri="{FF2B5EF4-FFF2-40B4-BE49-F238E27FC236}">
                <a16:creationId xmlns:a16="http://schemas.microsoft.com/office/drawing/2014/main" id="{688977B3-6CEF-6D39-2BAC-0B356F65DE76}"/>
              </a:ext>
            </a:extLst>
          </p:cNvPr>
          <p:cNvGrpSpPr>
            <a:grpSpLocks/>
          </p:cNvGrpSpPr>
          <p:nvPr/>
        </p:nvGrpSpPr>
        <p:grpSpPr bwMode="auto">
          <a:xfrm>
            <a:off x="3036888" y="-3659188"/>
            <a:ext cx="8555037" cy="4687888"/>
            <a:chOff x="0" y="0"/>
            <a:chExt cx="999749" cy="547840"/>
          </a:xfrm>
        </p:grpSpPr>
        <p:sp>
          <p:nvSpPr>
            <p:cNvPr id="74781" name="Freeform 4">
              <a:extLst>
                <a:ext uri="{FF2B5EF4-FFF2-40B4-BE49-F238E27FC236}">
                  <a16:creationId xmlns:a16="http://schemas.microsoft.com/office/drawing/2014/main" id="{2F46D002-1CFA-C846-C9D5-14B7DD745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" y="0"/>
              <a:ext cx="993180" cy="547840"/>
            </a:xfrm>
            <a:custGeom>
              <a:avLst/>
              <a:gdLst>
                <a:gd name="T0" fmla="*/ 988377 w 993180"/>
                <a:gd name="T1" fmla="*/ 284822 h 547840"/>
                <a:gd name="T2" fmla="*/ 801352 w 993180"/>
                <a:gd name="T3" fmla="*/ 536938 h 547840"/>
                <a:gd name="T4" fmla="*/ 779690 w 993180"/>
                <a:gd name="T5" fmla="*/ 547840 h 547840"/>
                <a:gd name="T6" fmla="*/ 213490 w 993180"/>
                <a:gd name="T7" fmla="*/ 547840 h 547840"/>
                <a:gd name="T8" fmla="*/ 191829 w 993180"/>
                <a:gd name="T9" fmla="*/ 536938 h 547840"/>
                <a:gd name="T10" fmla="*/ 4803 w 993180"/>
                <a:gd name="T11" fmla="*/ 284822 h 547840"/>
                <a:gd name="T12" fmla="*/ 4803 w 993180"/>
                <a:gd name="T13" fmla="*/ 263018 h 547840"/>
                <a:gd name="T14" fmla="*/ 191829 w 993180"/>
                <a:gd name="T15" fmla="*/ 10902 h 547840"/>
                <a:gd name="T16" fmla="*/ 213490 w 993180"/>
                <a:gd name="T17" fmla="*/ 0 h 547840"/>
                <a:gd name="T18" fmla="*/ 779690 w 993180"/>
                <a:gd name="T19" fmla="*/ 0 h 547840"/>
                <a:gd name="T20" fmla="*/ 801352 w 993180"/>
                <a:gd name="T21" fmla="*/ 10902 h 547840"/>
                <a:gd name="T22" fmla="*/ 988377 w 993180"/>
                <a:gd name="T23" fmla="*/ 263018 h 547840"/>
                <a:gd name="T24" fmla="*/ 988377 w 993180"/>
                <a:gd name="T25" fmla="*/ 284822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93180" h="547840">
                  <a:moveTo>
                    <a:pt x="988377" y="284822"/>
                  </a:moveTo>
                  <a:lnTo>
                    <a:pt x="801352" y="536938"/>
                  </a:lnTo>
                  <a:cubicBezTo>
                    <a:pt x="796264" y="543796"/>
                    <a:pt x="788230" y="547840"/>
                    <a:pt x="779690" y="547840"/>
                  </a:cubicBezTo>
                  <a:lnTo>
                    <a:pt x="213490" y="547840"/>
                  </a:lnTo>
                  <a:cubicBezTo>
                    <a:pt x="204951" y="547840"/>
                    <a:pt x="196916" y="543796"/>
                    <a:pt x="191829" y="536938"/>
                  </a:cubicBezTo>
                  <a:lnTo>
                    <a:pt x="4803" y="284822"/>
                  </a:lnTo>
                  <a:cubicBezTo>
                    <a:pt x="0" y="278347"/>
                    <a:pt x="0" y="269492"/>
                    <a:pt x="4803" y="263018"/>
                  </a:cubicBezTo>
                  <a:lnTo>
                    <a:pt x="191829" y="10902"/>
                  </a:lnTo>
                  <a:cubicBezTo>
                    <a:pt x="196916" y="4044"/>
                    <a:pt x="204951" y="0"/>
                    <a:pt x="213490" y="0"/>
                  </a:cubicBezTo>
                  <a:lnTo>
                    <a:pt x="779690" y="0"/>
                  </a:lnTo>
                  <a:cubicBezTo>
                    <a:pt x="788230" y="0"/>
                    <a:pt x="796264" y="4044"/>
                    <a:pt x="801352" y="10902"/>
                  </a:cubicBezTo>
                  <a:lnTo>
                    <a:pt x="988377" y="263018"/>
                  </a:lnTo>
                  <a:cubicBezTo>
                    <a:pt x="993180" y="269492"/>
                    <a:pt x="993180" y="278347"/>
                    <a:pt x="988377" y="284822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2" name="TextBox 5">
              <a:extLst>
                <a:ext uri="{FF2B5EF4-FFF2-40B4-BE49-F238E27FC236}">
                  <a16:creationId xmlns:a16="http://schemas.microsoft.com/office/drawing/2014/main" id="{D5BA4BA6-59D0-B66F-9BA8-EE78DAE91B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771149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4756" name="Freeform 6">
            <a:extLst>
              <a:ext uri="{FF2B5EF4-FFF2-40B4-BE49-F238E27FC236}">
                <a16:creationId xmlns:a16="http://schemas.microsoft.com/office/drawing/2014/main" id="{5D38A915-D44C-23CF-A490-24B5847410B3}"/>
              </a:ext>
            </a:extLst>
          </p:cNvPr>
          <p:cNvSpPr>
            <a:spLocks/>
          </p:cNvSpPr>
          <p:nvPr/>
        </p:nvSpPr>
        <p:spPr bwMode="auto">
          <a:xfrm rot="7176984">
            <a:off x="11058525" y="3308350"/>
            <a:ext cx="14258926" cy="7067550"/>
          </a:xfrm>
          <a:custGeom>
            <a:avLst/>
            <a:gdLst>
              <a:gd name="T0" fmla="*/ 0 w 14260162"/>
              <a:gd name="T1" fmla="*/ 0 h 7068925"/>
              <a:gd name="T2" fmla="*/ 14251512 w 14260162"/>
              <a:gd name="T3" fmla="*/ 0 h 7068925"/>
              <a:gd name="T4" fmla="*/ 14251512 w 14260162"/>
              <a:gd name="T5" fmla="*/ 7059306 h 7068925"/>
              <a:gd name="T6" fmla="*/ 0 w 14260162"/>
              <a:gd name="T7" fmla="*/ 7059306 h 7068925"/>
              <a:gd name="T8" fmla="*/ 0 w 14260162"/>
              <a:gd name="T9" fmla="*/ 0 h 7068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260162" h="7068925">
                <a:moveTo>
                  <a:pt x="0" y="0"/>
                </a:moveTo>
                <a:lnTo>
                  <a:pt x="14260162" y="0"/>
                </a:lnTo>
                <a:lnTo>
                  <a:pt x="14260162" y="7068925"/>
                </a:lnTo>
                <a:lnTo>
                  <a:pt x="0" y="7068925"/>
                </a:lnTo>
                <a:lnTo>
                  <a:pt x="0" y="0"/>
                </a:lnTo>
                <a:close/>
              </a:path>
            </a:pathLst>
          </a:custGeom>
          <a:solidFill>
            <a:srgbClr val="1701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4757" name="Group 7">
            <a:extLst>
              <a:ext uri="{FF2B5EF4-FFF2-40B4-BE49-F238E27FC236}">
                <a16:creationId xmlns:a16="http://schemas.microsoft.com/office/drawing/2014/main" id="{E3CB2349-04AA-50A6-8B80-4EF1EFEF5928}"/>
              </a:ext>
            </a:extLst>
          </p:cNvPr>
          <p:cNvGrpSpPr>
            <a:grpSpLocks/>
          </p:cNvGrpSpPr>
          <p:nvPr/>
        </p:nvGrpSpPr>
        <p:grpSpPr bwMode="auto">
          <a:xfrm>
            <a:off x="13103225" y="8593138"/>
            <a:ext cx="3297238" cy="2833687"/>
            <a:chOff x="0" y="0"/>
            <a:chExt cx="812800" cy="6985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4691FE3-D1EA-4119-B5D8-D5C2383DFAB3}"/>
                </a:ext>
              </a:extLst>
            </p:cNvPr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4780" name="TextBox 9">
              <a:extLst>
                <a:ext uri="{FF2B5EF4-FFF2-40B4-BE49-F238E27FC236}">
                  <a16:creationId xmlns:a16="http://schemas.microsoft.com/office/drawing/2014/main" id="{EA36E0DD-4605-A4B3-0CFA-8FA2EFC3A8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4758" name="Group 10">
            <a:extLst>
              <a:ext uri="{FF2B5EF4-FFF2-40B4-BE49-F238E27FC236}">
                <a16:creationId xmlns:a16="http://schemas.microsoft.com/office/drawing/2014/main" id="{7B9D72D0-355A-A840-7BAC-2BE2B89A4E7E}"/>
              </a:ext>
            </a:extLst>
          </p:cNvPr>
          <p:cNvGrpSpPr>
            <a:grpSpLocks/>
          </p:cNvGrpSpPr>
          <p:nvPr/>
        </p:nvGrpSpPr>
        <p:grpSpPr bwMode="auto">
          <a:xfrm>
            <a:off x="13187363" y="-196850"/>
            <a:ext cx="10502900" cy="9026525"/>
            <a:chOff x="0" y="0"/>
            <a:chExt cx="812800" cy="698500"/>
          </a:xfrm>
        </p:grpSpPr>
        <p:sp>
          <p:nvSpPr>
            <p:cNvPr id="74775" name="Freeform 11">
              <a:extLst>
                <a:ext uri="{FF2B5EF4-FFF2-40B4-BE49-F238E27FC236}">
                  <a16:creationId xmlns:a16="http://schemas.microsoft.com/office/drawing/2014/main" id="{E350DE01-202D-0051-6144-FDE29FE72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6" name="TextBox 12">
              <a:extLst>
                <a:ext uri="{FF2B5EF4-FFF2-40B4-BE49-F238E27FC236}">
                  <a16:creationId xmlns:a16="http://schemas.microsoft.com/office/drawing/2014/main" id="{688AA3EA-7A88-3DCE-38AB-99D724A6C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7435C7CE-F792-4937-BB3A-A71A7A67597F}"/>
              </a:ext>
            </a:extLst>
          </p:cNvPr>
          <p:cNvGrpSpPr/>
          <p:nvPr/>
        </p:nvGrpSpPr>
        <p:grpSpPr>
          <a:xfrm>
            <a:off x="-3514888" y="-4948556"/>
            <a:ext cx="12935908" cy="5977256"/>
            <a:chOff x="0" y="0"/>
            <a:chExt cx="1511686" cy="698500"/>
          </a:xfrm>
          <a:solidFill>
            <a:srgbClr val="1701AD"/>
          </a:solidFill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BB5CAC9D-39C6-401F-9433-606E6EB4224E}"/>
                </a:ext>
              </a:extLst>
            </p:cNvPr>
            <p:cNvSpPr/>
            <p:nvPr/>
          </p:nvSpPr>
          <p:spPr>
            <a:xfrm>
              <a:off x="3907" y="0"/>
              <a:ext cx="1503871" cy="698500"/>
            </a:xfrm>
            <a:custGeom>
              <a:avLst/>
              <a:gdLst/>
              <a:ahLst/>
              <a:cxnLst/>
              <a:rect l="l" t="t" r="r" b="b"/>
              <a:pathLst>
                <a:path w="1503871" h="698500">
                  <a:moveTo>
                    <a:pt x="1497545" y="366838"/>
                  </a:moveTo>
                  <a:lnTo>
                    <a:pt x="1314812" y="680912"/>
                  </a:lnTo>
                  <a:cubicBezTo>
                    <a:pt x="1308476" y="691801"/>
                    <a:pt x="1296828" y="698500"/>
                    <a:pt x="1284230" y="698500"/>
                  </a:cubicBezTo>
                  <a:lnTo>
                    <a:pt x="219641" y="698500"/>
                  </a:lnTo>
                  <a:cubicBezTo>
                    <a:pt x="207043" y="698500"/>
                    <a:pt x="195395" y="691801"/>
                    <a:pt x="189060" y="680912"/>
                  </a:cubicBezTo>
                  <a:lnTo>
                    <a:pt x="6326" y="366838"/>
                  </a:lnTo>
                  <a:cubicBezTo>
                    <a:pt x="0" y="355966"/>
                    <a:pt x="0" y="342534"/>
                    <a:pt x="6326" y="331662"/>
                  </a:cubicBezTo>
                  <a:lnTo>
                    <a:pt x="189060" y="17588"/>
                  </a:lnTo>
                  <a:cubicBezTo>
                    <a:pt x="195395" y="6699"/>
                    <a:pt x="207043" y="0"/>
                    <a:pt x="219641" y="0"/>
                  </a:cubicBezTo>
                  <a:lnTo>
                    <a:pt x="1284230" y="0"/>
                  </a:lnTo>
                  <a:cubicBezTo>
                    <a:pt x="1296828" y="0"/>
                    <a:pt x="1308476" y="6699"/>
                    <a:pt x="1314812" y="17588"/>
                  </a:cubicBezTo>
                  <a:lnTo>
                    <a:pt x="1497545" y="331662"/>
                  </a:lnTo>
                  <a:cubicBezTo>
                    <a:pt x="1503871" y="342534"/>
                    <a:pt x="1503871" y="355966"/>
                    <a:pt x="1497545" y="36683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9B0394C-FD60-41EB-86BF-E382CC50FE78}"/>
                </a:ext>
              </a:extLst>
            </p:cNvPr>
            <p:cNvSpPr txBox="1"/>
            <p:nvPr/>
          </p:nvSpPr>
          <p:spPr>
            <a:xfrm>
              <a:off x="114300" y="-47625"/>
              <a:ext cx="1283086" cy="746125"/>
            </a:xfrm>
            <a:prstGeom prst="rect">
              <a:avLst/>
            </a:prstGeom>
            <a:grpFill/>
          </p:spPr>
          <p:txBody>
            <a:bodyPr lIns="50800" tIns="50800" rIns="50800" bIns="50800" anchor="ctr"/>
            <a:lstStyle/>
            <a:p>
              <a:pPr algn="ctr" eaLnBrk="1" fontAlgn="auto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76D9A776-FA71-458D-8FD3-B67274B60AB9}"/>
              </a:ext>
            </a:extLst>
          </p:cNvPr>
          <p:cNvSpPr/>
          <p:nvPr/>
        </p:nvSpPr>
        <p:spPr>
          <a:xfrm rot="3827403">
            <a:off x="11612214" y="5316481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4763" name="Group 17">
            <a:extLst>
              <a:ext uri="{FF2B5EF4-FFF2-40B4-BE49-F238E27FC236}">
                <a16:creationId xmlns:a16="http://schemas.microsoft.com/office/drawing/2014/main" id="{B0D11BF1-B8FE-F3C9-16C7-58734B677857}"/>
              </a:ext>
            </a:extLst>
          </p:cNvPr>
          <p:cNvGrpSpPr>
            <a:grpSpLocks/>
          </p:cNvGrpSpPr>
          <p:nvPr/>
        </p:nvGrpSpPr>
        <p:grpSpPr bwMode="auto">
          <a:xfrm>
            <a:off x="13979525" y="-49213"/>
            <a:ext cx="8007350" cy="8731251"/>
            <a:chOff x="0" y="0"/>
            <a:chExt cx="640539" cy="6985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EEDB3E5-A9D1-4F84-BC65-7A8AAA133A6F}"/>
                </a:ext>
              </a:extLst>
            </p:cNvPr>
            <p:cNvSpPr/>
            <p:nvPr/>
          </p:nvSpPr>
          <p:spPr>
            <a:xfrm>
              <a:off x="6684" y="0"/>
              <a:ext cx="627171" cy="698500"/>
            </a:xfrm>
            <a:custGeom>
              <a:avLst/>
              <a:gdLst/>
              <a:ahLst/>
              <a:cxnLst/>
              <a:rect l="l" t="t" r="r" b="b"/>
              <a:pathLst>
                <a:path w="627171" h="698500">
                  <a:moveTo>
                    <a:pt x="616350" y="379338"/>
                  </a:moveTo>
                  <a:lnTo>
                    <a:pt x="448161" y="668412"/>
                  </a:lnTo>
                  <a:cubicBezTo>
                    <a:pt x="437323" y="687040"/>
                    <a:pt x="417397" y="698500"/>
                    <a:pt x="395846" y="698500"/>
                  </a:cubicBezTo>
                  <a:lnTo>
                    <a:pt x="231326" y="698500"/>
                  </a:lnTo>
                  <a:cubicBezTo>
                    <a:pt x="209774" y="698500"/>
                    <a:pt x="189849" y="687040"/>
                    <a:pt x="179011" y="668412"/>
                  </a:cubicBezTo>
                  <a:lnTo>
                    <a:pt x="10821" y="379338"/>
                  </a:lnTo>
                  <a:cubicBezTo>
                    <a:pt x="0" y="360739"/>
                    <a:pt x="0" y="337761"/>
                    <a:pt x="10821" y="319162"/>
                  </a:cubicBezTo>
                  <a:lnTo>
                    <a:pt x="179011" y="30088"/>
                  </a:lnTo>
                  <a:cubicBezTo>
                    <a:pt x="189849" y="11460"/>
                    <a:pt x="209774" y="0"/>
                    <a:pt x="231326" y="0"/>
                  </a:cubicBezTo>
                  <a:lnTo>
                    <a:pt x="395846" y="0"/>
                  </a:lnTo>
                  <a:cubicBezTo>
                    <a:pt x="417397" y="0"/>
                    <a:pt x="437323" y="11460"/>
                    <a:pt x="448161" y="30088"/>
                  </a:cubicBezTo>
                  <a:lnTo>
                    <a:pt x="616350" y="319162"/>
                  </a:lnTo>
                  <a:cubicBezTo>
                    <a:pt x="627171" y="337761"/>
                    <a:pt x="627171" y="360739"/>
                    <a:pt x="616350" y="379338"/>
                  </a:cubicBezTo>
                  <a:close/>
                </a:path>
              </a:pathLst>
            </a:custGeom>
            <a:blipFill>
              <a:blip r:embed="rId4"/>
              <a:stretch>
                <a:fillRect l="-34410" r="-3441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74764" name="Group 19">
            <a:extLst>
              <a:ext uri="{FF2B5EF4-FFF2-40B4-BE49-F238E27FC236}">
                <a16:creationId xmlns:a16="http://schemas.microsoft.com/office/drawing/2014/main" id="{35589DB4-9C21-46CC-F31D-CCD9373F7291}"/>
              </a:ext>
            </a:extLst>
          </p:cNvPr>
          <p:cNvGrpSpPr>
            <a:grpSpLocks/>
          </p:cNvGrpSpPr>
          <p:nvPr/>
        </p:nvGrpSpPr>
        <p:grpSpPr bwMode="auto">
          <a:xfrm>
            <a:off x="-304800" y="9942513"/>
            <a:ext cx="4376738" cy="538162"/>
            <a:chOff x="0" y="0"/>
            <a:chExt cx="1153047" cy="141692"/>
          </a:xfrm>
        </p:grpSpPr>
        <p:sp>
          <p:nvSpPr>
            <p:cNvPr id="74770" name="Freeform 20">
              <a:extLst>
                <a:ext uri="{FF2B5EF4-FFF2-40B4-BE49-F238E27FC236}">
                  <a16:creationId xmlns:a16="http://schemas.microsoft.com/office/drawing/2014/main" id="{736279E9-7F10-6301-E6E5-6C9A2DD4B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153047" cy="141692"/>
            </a:xfrm>
            <a:custGeom>
              <a:avLst/>
              <a:gdLst>
                <a:gd name="T0" fmla="*/ 70846 w 1153047"/>
                <a:gd name="T1" fmla="*/ 0 h 141692"/>
                <a:gd name="T2" fmla="*/ 1082201 w 1153047"/>
                <a:gd name="T3" fmla="*/ 0 h 141692"/>
                <a:gd name="T4" fmla="*/ 1132297 w 1153047"/>
                <a:gd name="T5" fmla="*/ 20750 h 141692"/>
                <a:gd name="T6" fmla="*/ 1153047 w 1153047"/>
                <a:gd name="T7" fmla="*/ 70846 h 141692"/>
                <a:gd name="T8" fmla="*/ 1153047 w 1153047"/>
                <a:gd name="T9" fmla="*/ 70846 h 141692"/>
                <a:gd name="T10" fmla="*/ 1132297 w 1153047"/>
                <a:gd name="T11" fmla="*/ 120942 h 141692"/>
                <a:gd name="T12" fmla="*/ 1082201 w 1153047"/>
                <a:gd name="T13" fmla="*/ 141692 h 141692"/>
                <a:gd name="T14" fmla="*/ 70846 w 1153047"/>
                <a:gd name="T15" fmla="*/ 141692 h 141692"/>
                <a:gd name="T16" fmla="*/ 20750 w 1153047"/>
                <a:gd name="T17" fmla="*/ 120942 h 141692"/>
                <a:gd name="T18" fmla="*/ 0 w 1153047"/>
                <a:gd name="T19" fmla="*/ 70846 h 141692"/>
                <a:gd name="T20" fmla="*/ 0 w 1153047"/>
                <a:gd name="T21" fmla="*/ 70846 h 141692"/>
                <a:gd name="T22" fmla="*/ 20750 w 1153047"/>
                <a:gd name="T23" fmla="*/ 20750 h 141692"/>
                <a:gd name="T24" fmla="*/ 70846 w 1153047"/>
                <a:gd name="T25" fmla="*/ 0 h 1416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53047" h="141692">
                  <a:moveTo>
                    <a:pt x="70846" y="0"/>
                  </a:moveTo>
                  <a:lnTo>
                    <a:pt x="1082201" y="0"/>
                  </a:lnTo>
                  <a:cubicBezTo>
                    <a:pt x="1100991" y="0"/>
                    <a:pt x="1119011" y="7464"/>
                    <a:pt x="1132297" y="20750"/>
                  </a:cubicBezTo>
                  <a:cubicBezTo>
                    <a:pt x="1145583" y="34036"/>
                    <a:pt x="1153047" y="52056"/>
                    <a:pt x="1153047" y="70846"/>
                  </a:cubicBezTo>
                  <a:cubicBezTo>
                    <a:pt x="1153047" y="89635"/>
                    <a:pt x="1145583" y="107655"/>
                    <a:pt x="1132297" y="120942"/>
                  </a:cubicBezTo>
                  <a:cubicBezTo>
                    <a:pt x="1119011" y="134228"/>
                    <a:pt x="1100991" y="141692"/>
                    <a:pt x="1082201" y="141692"/>
                  </a:cubicBezTo>
                  <a:lnTo>
                    <a:pt x="70846" y="141692"/>
                  </a:lnTo>
                  <a:cubicBezTo>
                    <a:pt x="52056" y="141692"/>
                    <a:pt x="34036" y="134228"/>
                    <a:pt x="20750" y="120942"/>
                  </a:cubicBezTo>
                  <a:cubicBezTo>
                    <a:pt x="7464" y="107655"/>
                    <a:pt x="0" y="89635"/>
                    <a:pt x="0" y="70846"/>
                  </a:cubicBezTo>
                  <a:cubicBezTo>
                    <a:pt x="0" y="52056"/>
                    <a:pt x="7464" y="34036"/>
                    <a:pt x="20750" y="20750"/>
                  </a:cubicBezTo>
                  <a:cubicBezTo>
                    <a:pt x="34036" y="7464"/>
                    <a:pt x="52056" y="0"/>
                    <a:pt x="70846" y="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1" name="TextBox 21">
              <a:extLst>
                <a:ext uri="{FF2B5EF4-FFF2-40B4-BE49-F238E27FC236}">
                  <a16:creationId xmlns:a16="http://schemas.microsoft.com/office/drawing/2014/main" id="{DEBD316A-60F6-8E2F-AEB6-D02247A310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47625"/>
              <a:ext cx="1153047" cy="189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C7DA8B5A-9FEB-48DE-908B-26EE435C2793}"/>
              </a:ext>
            </a:extLst>
          </p:cNvPr>
          <p:cNvSpPr/>
          <p:nvPr/>
        </p:nvSpPr>
        <p:spPr>
          <a:xfrm>
            <a:off x="12009438" y="9944100"/>
            <a:ext cx="1177925" cy="798513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59"/>
                </a:lnTo>
                <a:lnTo>
                  <a:pt x="0" y="797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2C90A64-A73A-43C3-A08D-C9CC77408920}"/>
              </a:ext>
            </a:extLst>
          </p:cNvPr>
          <p:cNvSpPr/>
          <p:nvPr/>
        </p:nvSpPr>
        <p:spPr>
          <a:xfrm>
            <a:off x="-588963" y="-398463"/>
            <a:ext cx="1177926" cy="796926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6621CD9-32D4-F66D-8597-A484688DC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851150"/>
            <a:ext cx="12839700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700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2" eaLnBrk="1" hangingPunct="1">
              <a:lnSpc>
                <a:spcPts val="2138"/>
              </a:lnSpc>
              <a:spcBef>
                <a:spcPts val="600"/>
              </a:spcBef>
              <a:spcAft>
                <a:spcPts val="600"/>
              </a:spcAft>
            </a:pPr>
            <a:endParaRPr lang="en-US" altLang="en-US" sz="3000">
              <a:solidFill>
                <a:srgbClr val="004AAD"/>
              </a:solidFill>
              <a:latin typeface="Helvetica World" charset="-128"/>
              <a:ea typeface="Helvetica World" charset="-128"/>
              <a:sym typeface="Helvetica World" charset="-128"/>
            </a:endParaRP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Ensure</a:t>
            </a: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every undergraduate graduates with relevant, real-world work experience</a:t>
            </a: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Embed</a:t>
            </a: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paid, career-focused experiential learning opportunities</a:t>
            </a: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Integrate</a:t>
            </a: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workforce readiness and applied learning into academic programs</a:t>
            </a:r>
          </a:p>
          <a:p>
            <a:pPr lvl="2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6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Advance</a:t>
            </a:r>
            <a:r>
              <a:rPr lang="en-US" altLang="en-US" sz="36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 economic mobility through career pathways</a:t>
            </a:r>
          </a:p>
        </p:txBody>
      </p:sp>
      <p:sp>
        <p:nvSpPr>
          <p:cNvPr id="74768" name="TextBox 25">
            <a:extLst>
              <a:ext uri="{FF2B5EF4-FFF2-40B4-BE49-F238E27FC236}">
                <a16:creationId xmlns:a16="http://schemas.microsoft.com/office/drawing/2014/main" id="{1905C88A-4327-8256-EC49-1127A4E48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1241425"/>
            <a:ext cx="140128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7425"/>
              </a:lnSpc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74769" name="TextBox 30">
            <a:extLst>
              <a:ext uri="{FF2B5EF4-FFF2-40B4-BE49-F238E27FC236}">
                <a16:creationId xmlns:a16="http://schemas.microsoft.com/office/drawing/2014/main" id="{761CA181-E457-01A0-34BD-2932B0CB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2173288"/>
            <a:ext cx="93408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44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" charset="-128"/>
              </a:rPr>
              <a:t>Purpose</a:t>
            </a:r>
            <a:endParaRPr lang="en-US" altLang="en-US" sz="4400" b="1" i="1">
              <a:solidFill>
                <a:srgbClr val="1701AD"/>
              </a:solidFill>
              <a:latin typeface="Aptos Display" panose="020B0004020202020204" pitchFamily="34" charset="0"/>
              <a:ea typeface="Helvetica World" charset="-128"/>
              <a:sym typeface="Helvetica World" charset="-12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reeform 2">
            <a:extLst>
              <a:ext uri="{FF2B5EF4-FFF2-40B4-BE49-F238E27FC236}">
                <a16:creationId xmlns:a16="http://schemas.microsoft.com/office/drawing/2014/main" id="{344A6413-9932-63CE-D448-37FF7F5DAD3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C9949C2-3423-4CE3-BEB7-D384A87AB11E}"/>
              </a:ext>
            </a:extLst>
          </p:cNvPr>
          <p:cNvSpPr/>
          <p:nvPr/>
        </p:nvSpPr>
        <p:spPr>
          <a:xfrm flipV="1">
            <a:off x="9563100" y="9348788"/>
            <a:ext cx="3759200" cy="3332162"/>
          </a:xfrm>
          <a:custGeom>
            <a:avLst/>
            <a:gdLst/>
            <a:ahLst/>
            <a:cxnLst/>
            <a:rect l="l" t="t" r="r" b="b"/>
            <a:pathLst>
              <a:path w="3759752" h="3332081">
                <a:moveTo>
                  <a:pt x="0" y="3332081"/>
                </a:moveTo>
                <a:lnTo>
                  <a:pt x="3759752" y="3332081"/>
                </a:lnTo>
                <a:lnTo>
                  <a:pt x="3759752" y="0"/>
                </a:lnTo>
                <a:lnTo>
                  <a:pt x="0" y="0"/>
                </a:lnTo>
                <a:lnTo>
                  <a:pt x="0" y="3332081"/>
                </a:lnTo>
                <a:close/>
              </a:path>
            </a:pathLst>
          </a:custGeom>
          <a:blipFill>
            <a:blip r:embed="rId3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5780" name="Group 7">
            <a:extLst>
              <a:ext uri="{FF2B5EF4-FFF2-40B4-BE49-F238E27FC236}">
                <a16:creationId xmlns:a16="http://schemas.microsoft.com/office/drawing/2014/main" id="{118554FC-1445-8DB5-4357-DFB8B504A9D0}"/>
              </a:ext>
            </a:extLst>
          </p:cNvPr>
          <p:cNvGrpSpPr>
            <a:grpSpLocks/>
          </p:cNvGrpSpPr>
          <p:nvPr/>
        </p:nvGrpSpPr>
        <p:grpSpPr bwMode="auto">
          <a:xfrm>
            <a:off x="17038638" y="3811588"/>
            <a:ext cx="3389312" cy="2663825"/>
            <a:chOff x="0" y="0"/>
            <a:chExt cx="696717" cy="547840"/>
          </a:xfrm>
        </p:grpSpPr>
        <p:sp>
          <p:nvSpPr>
            <p:cNvPr id="75813" name="Freeform 8">
              <a:extLst>
                <a:ext uri="{FF2B5EF4-FFF2-40B4-BE49-F238E27FC236}">
                  <a16:creationId xmlns:a16="http://schemas.microsoft.com/office/drawing/2014/main" id="{F2353C03-7E5A-1F90-883D-D4C7EE864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" y="0"/>
              <a:ext cx="680138" cy="547840"/>
            </a:xfrm>
            <a:custGeom>
              <a:avLst/>
              <a:gdLst>
                <a:gd name="T0" fmla="*/ 668016 w 680138"/>
                <a:gd name="T1" fmla="*/ 301435 h 547840"/>
                <a:gd name="T2" fmla="*/ 505639 w 680138"/>
                <a:gd name="T3" fmla="*/ 520325 h 547840"/>
                <a:gd name="T4" fmla="*/ 450968 w 680138"/>
                <a:gd name="T5" fmla="*/ 547840 h 547840"/>
                <a:gd name="T6" fmla="*/ 229170 w 680138"/>
                <a:gd name="T7" fmla="*/ 547840 h 547840"/>
                <a:gd name="T8" fmla="*/ 174500 w 680138"/>
                <a:gd name="T9" fmla="*/ 520325 h 547840"/>
                <a:gd name="T10" fmla="*/ 12122 w 680138"/>
                <a:gd name="T11" fmla="*/ 301435 h 547840"/>
                <a:gd name="T12" fmla="*/ 12122 w 680138"/>
                <a:gd name="T13" fmla="*/ 246405 h 547840"/>
                <a:gd name="T14" fmla="*/ 174500 w 680138"/>
                <a:gd name="T15" fmla="*/ 27515 h 547840"/>
                <a:gd name="T16" fmla="*/ 229170 w 680138"/>
                <a:gd name="T17" fmla="*/ 0 h 547840"/>
                <a:gd name="T18" fmla="*/ 450968 w 680138"/>
                <a:gd name="T19" fmla="*/ 0 h 547840"/>
                <a:gd name="T20" fmla="*/ 505639 w 680138"/>
                <a:gd name="T21" fmla="*/ 27515 h 547840"/>
                <a:gd name="T22" fmla="*/ 668016 w 680138"/>
                <a:gd name="T23" fmla="*/ 246405 h 547840"/>
                <a:gd name="T24" fmla="*/ 668016 w 680138"/>
                <a:gd name="T25" fmla="*/ 301435 h 5478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0138" h="547840">
                  <a:moveTo>
                    <a:pt x="668016" y="301435"/>
                  </a:moveTo>
                  <a:lnTo>
                    <a:pt x="505639" y="520325"/>
                  </a:lnTo>
                  <a:cubicBezTo>
                    <a:pt x="492799" y="537634"/>
                    <a:pt x="472520" y="547840"/>
                    <a:pt x="450968" y="547840"/>
                  </a:cubicBezTo>
                  <a:lnTo>
                    <a:pt x="229170" y="547840"/>
                  </a:lnTo>
                  <a:cubicBezTo>
                    <a:pt x="207619" y="547840"/>
                    <a:pt x="187340" y="537634"/>
                    <a:pt x="174500" y="520325"/>
                  </a:cubicBezTo>
                  <a:lnTo>
                    <a:pt x="12122" y="301435"/>
                  </a:lnTo>
                  <a:cubicBezTo>
                    <a:pt x="0" y="285094"/>
                    <a:pt x="0" y="262745"/>
                    <a:pt x="12122" y="246405"/>
                  </a:cubicBezTo>
                  <a:lnTo>
                    <a:pt x="174500" y="27515"/>
                  </a:lnTo>
                  <a:cubicBezTo>
                    <a:pt x="187340" y="10206"/>
                    <a:pt x="207619" y="0"/>
                    <a:pt x="229170" y="0"/>
                  </a:cubicBezTo>
                  <a:lnTo>
                    <a:pt x="450968" y="0"/>
                  </a:lnTo>
                  <a:cubicBezTo>
                    <a:pt x="472520" y="0"/>
                    <a:pt x="492799" y="10206"/>
                    <a:pt x="505639" y="27515"/>
                  </a:cubicBezTo>
                  <a:lnTo>
                    <a:pt x="668016" y="246405"/>
                  </a:lnTo>
                  <a:cubicBezTo>
                    <a:pt x="680138" y="262745"/>
                    <a:pt x="680138" y="285094"/>
                    <a:pt x="668016" y="301435"/>
                  </a:cubicBezTo>
                  <a:close/>
                </a:path>
              </a:pathLst>
            </a:custGeom>
            <a:solidFill>
              <a:srgbClr val="243B55">
                <a:alpha val="470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4" name="TextBox 9">
              <a:extLst>
                <a:ext uri="{FF2B5EF4-FFF2-40B4-BE49-F238E27FC236}">
                  <a16:creationId xmlns:a16="http://schemas.microsoft.com/office/drawing/2014/main" id="{EDACD165-A5F6-C6D0-65F5-FA12F2CD2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468117" cy="595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5781" name="Group 11">
            <a:extLst>
              <a:ext uri="{FF2B5EF4-FFF2-40B4-BE49-F238E27FC236}">
                <a16:creationId xmlns:a16="http://schemas.microsoft.com/office/drawing/2014/main" id="{84C20686-4AD8-81BE-0DE9-FD4813826F17}"/>
              </a:ext>
            </a:extLst>
          </p:cNvPr>
          <p:cNvGrpSpPr>
            <a:grpSpLocks/>
          </p:cNvGrpSpPr>
          <p:nvPr/>
        </p:nvGrpSpPr>
        <p:grpSpPr bwMode="auto">
          <a:xfrm>
            <a:off x="1978025" y="6919913"/>
            <a:ext cx="3730625" cy="3205162"/>
            <a:chOff x="0" y="0"/>
            <a:chExt cx="812800" cy="698500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0835D61-36E7-4A75-87DD-4E1AA98FBF18}"/>
                </a:ext>
              </a:extLst>
            </p:cNvPr>
            <p:cNvSpPr/>
            <p:nvPr/>
          </p:nvSpPr>
          <p:spPr>
            <a:xfrm>
              <a:off x="3587" y="0"/>
              <a:ext cx="805626" cy="698500"/>
            </a:xfrm>
            <a:custGeom>
              <a:avLst/>
              <a:gdLst/>
              <a:ahLst/>
              <a:cxnLst/>
              <a:rect l="l" t="t" r="r" b="b"/>
              <a:pathLst>
                <a:path w="805626" h="698500">
                  <a:moveTo>
                    <a:pt x="799819" y="365395"/>
                  </a:moveTo>
                  <a:lnTo>
                    <a:pt x="615407" y="682355"/>
                  </a:lnTo>
                  <a:cubicBezTo>
                    <a:pt x="609591" y="692351"/>
                    <a:pt x="598899" y="698500"/>
                    <a:pt x="587334" y="698500"/>
                  </a:cubicBezTo>
                  <a:lnTo>
                    <a:pt x="218292" y="698500"/>
                  </a:lnTo>
                  <a:cubicBezTo>
                    <a:pt x="206727" y="698500"/>
                    <a:pt x="196035" y="692351"/>
                    <a:pt x="190219" y="682355"/>
                  </a:cubicBezTo>
                  <a:lnTo>
                    <a:pt x="5807" y="365395"/>
                  </a:lnTo>
                  <a:cubicBezTo>
                    <a:pt x="0" y="355415"/>
                    <a:pt x="0" y="343085"/>
                    <a:pt x="5807" y="333105"/>
                  </a:cubicBezTo>
                  <a:lnTo>
                    <a:pt x="190219" y="16145"/>
                  </a:lnTo>
                  <a:cubicBezTo>
                    <a:pt x="196035" y="6149"/>
                    <a:pt x="206727" y="0"/>
                    <a:pt x="218292" y="0"/>
                  </a:cubicBezTo>
                  <a:lnTo>
                    <a:pt x="587334" y="0"/>
                  </a:lnTo>
                  <a:cubicBezTo>
                    <a:pt x="598899" y="0"/>
                    <a:pt x="609591" y="6149"/>
                    <a:pt x="615407" y="16145"/>
                  </a:cubicBezTo>
                  <a:lnTo>
                    <a:pt x="799819" y="333105"/>
                  </a:lnTo>
                  <a:cubicBezTo>
                    <a:pt x="805626" y="343085"/>
                    <a:pt x="805626" y="355415"/>
                    <a:pt x="799819" y="36539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5812" name="TextBox 13">
              <a:extLst>
                <a:ext uri="{FF2B5EF4-FFF2-40B4-BE49-F238E27FC236}">
                  <a16:creationId xmlns:a16="http://schemas.microsoft.com/office/drawing/2014/main" id="{79C1F3C3-1327-1F12-C632-76047CED6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5782" name="Group 16">
            <a:extLst>
              <a:ext uri="{FF2B5EF4-FFF2-40B4-BE49-F238E27FC236}">
                <a16:creationId xmlns:a16="http://schemas.microsoft.com/office/drawing/2014/main" id="{FAAFF3F2-8370-32D3-9BC0-B99F80EA5B67}"/>
              </a:ext>
            </a:extLst>
          </p:cNvPr>
          <p:cNvGrpSpPr>
            <a:grpSpLocks/>
          </p:cNvGrpSpPr>
          <p:nvPr/>
        </p:nvGrpSpPr>
        <p:grpSpPr bwMode="auto">
          <a:xfrm>
            <a:off x="11442700" y="-5751513"/>
            <a:ext cx="10502900" cy="9024938"/>
            <a:chOff x="0" y="0"/>
            <a:chExt cx="812800" cy="698500"/>
          </a:xfrm>
        </p:grpSpPr>
        <p:sp>
          <p:nvSpPr>
            <p:cNvPr id="75807" name="Freeform 17">
              <a:extLst>
                <a:ext uri="{FF2B5EF4-FFF2-40B4-BE49-F238E27FC236}">
                  <a16:creationId xmlns:a16="http://schemas.microsoft.com/office/drawing/2014/main" id="{25346FA8-6228-DFED-A5F9-68065DAF0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180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8" name="TextBox 18">
              <a:extLst>
                <a:ext uri="{FF2B5EF4-FFF2-40B4-BE49-F238E27FC236}">
                  <a16:creationId xmlns:a16="http://schemas.microsoft.com/office/drawing/2014/main" id="{AE625912-EA14-D436-35B7-2E90F3AC9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5783" name="Group 19">
            <a:extLst>
              <a:ext uri="{FF2B5EF4-FFF2-40B4-BE49-F238E27FC236}">
                <a16:creationId xmlns:a16="http://schemas.microsoft.com/office/drawing/2014/main" id="{C08460F9-EB8D-EF39-F3D9-07C3AAFD3871}"/>
              </a:ext>
            </a:extLst>
          </p:cNvPr>
          <p:cNvGrpSpPr>
            <a:grpSpLocks/>
          </p:cNvGrpSpPr>
          <p:nvPr/>
        </p:nvGrpSpPr>
        <p:grpSpPr bwMode="auto">
          <a:xfrm>
            <a:off x="13573125" y="-4095750"/>
            <a:ext cx="8001000" cy="6873875"/>
            <a:chOff x="0" y="0"/>
            <a:chExt cx="812800" cy="698500"/>
          </a:xfrm>
        </p:grpSpPr>
        <p:sp>
          <p:nvSpPr>
            <p:cNvPr id="75805" name="Freeform 20">
              <a:extLst>
                <a:ext uri="{FF2B5EF4-FFF2-40B4-BE49-F238E27FC236}">
                  <a16:creationId xmlns:a16="http://schemas.microsoft.com/office/drawing/2014/main" id="{F673E4B1-CE3B-4840-58B2-BB42C6FD0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" y="0"/>
              <a:ext cx="800164" cy="698500"/>
            </a:xfrm>
            <a:custGeom>
              <a:avLst/>
              <a:gdLst>
                <a:gd name="T0" fmla="*/ 789935 w 800164"/>
                <a:gd name="T1" fmla="*/ 377690 h 698500"/>
                <a:gd name="T2" fmla="*/ 619829 w 800164"/>
                <a:gd name="T3" fmla="*/ 670060 h 698500"/>
                <a:gd name="T4" fmla="*/ 570379 w 800164"/>
                <a:gd name="T5" fmla="*/ 698500 h 698500"/>
                <a:gd name="T6" fmla="*/ 229785 w 800164"/>
                <a:gd name="T7" fmla="*/ 698500 h 698500"/>
                <a:gd name="T8" fmla="*/ 180335 w 800164"/>
                <a:gd name="T9" fmla="*/ 670060 h 698500"/>
                <a:gd name="T10" fmla="*/ 10229 w 800164"/>
                <a:gd name="T11" fmla="*/ 377690 h 698500"/>
                <a:gd name="T12" fmla="*/ 10229 w 800164"/>
                <a:gd name="T13" fmla="*/ 320810 h 698500"/>
                <a:gd name="T14" fmla="*/ 180335 w 800164"/>
                <a:gd name="T15" fmla="*/ 28440 h 698500"/>
                <a:gd name="T16" fmla="*/ 229785 w 800164"/>
                <a:gd name="T17" fmla="*/ 0 h 698500"/>
                <a:gd name="T18" fmla="*/ 570379 w 800164"/>
                <a:gd name="T19" fmla="*/ 0 h 698500"/>
                <a:gd name="T20" fmla="*/ 619829 w 800164"/>
                <a:gd name="T21" fmla="*/ 28440 h 698500"/>
                <a:gd name="T22" fmla="*/ 789935 w 800164"/>
                <a:gd name="T23" fmla="*/ 320810 h 698500"/>
                <a:gd name="T24" fmla="*/ 789935 w 800164"/>
                <a:gd name="T25" fmla="*/ 377690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164" h="698500">
                  <a:moveTo>
                    <a:pt x="789935" y="377690"/>
                  </a:moveTo>
                  <a:lnTo>
                    <a:pt x="619829" y="670060"/>
                  </a:lnTo>
                  <a:cubicBezTo>
                    <a:pt x="609584" y="687668"/>
                    <a:pt x="590750" y="698500"/>
                    <a:pt x="570379" y="698500"/>
                  </a:cubicBezTo>
                  <a:lnTo>
                    <a:pt x="229785" y="698500"/>
                  </a:lnTo>
                  <a:cubicBezTo>
                    <a:pt x="209414" y="698500"/>
                    <a:pt x="190580" y="687668"/>
                    <a:pt x="180335" y="670060"/>
                  </a:cubicBezTo>
                  <a:lnTo>
                    <a:pt x="10229" y="377690"/>
                  </a:lnTo>
                  <a:cubicBezTo>
                    <a:pt x="0" y="360109"/>
                    <a:pt x="0" y="338391"/>
                    <a:pt x="10229" y="320810"/>
                  </a:cubicBezTo>
                  <a:lnTo>
                    <a:pt x="180335" y="28440"/>
                  </a:lnTo>
                  <a:cubicBezTo>
                    <a:pt x="190580" y="10832"/>
                    <a:pt x="209414" y="0"/>
                    <a:pt x="229785" y="0"/>
                  </a:cubicBezTo>
                  <a:lnTo>
                    <a:pt x="570379" y="0"/>
                  </a:lnTo>
                  <a:cubicBezTo>
                    <a:pt x="590750" y="0"/>
                    <a:pt x="609584" y="10832"/>
                    <a:pt x="619829" y="28440"/>
                  </a:cubicBezTo>
                  <a:lnTo>
                    <a:pt x="789935" y="320810"/>
                  </a:lnTo>
                  <a:cubicBezTo>
                    <a:pt x="800164" y="338391"/>
                    <a:pt x="800164" y="360109"/>
                    <a:pt x="789935" y="377690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6" name="TextBox 21">
              <a:extLst>
                <a:ext uri="{FF2B5EF4-FFF2-40B4-BE49-F238E27FC236}">
                  <a16:creationId xmlns:a16="http://schemas.microsoft.com/office/drawing/2014/main" id="{4527B473-5989-2459-8E0F-B17DECDBC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5784" name="Group 22">
            <a:extLst>
              <a:ext uri="{FF2B5EF4-FFF2-40B4-BE49-F238E27FC236}">
                <a16:creationId xmlns:a16="http://schemas.microsoft.com/office/drawing/2014/main" id="{7DFE41F5-D701-1CDE-549C-440D3FFBB206}"/>
              </a:ext>
            </a:extLst>
          </p:cNvPr>
          <p:cNvGrpSpPr>
            <a:grpSpLocks/>
          </p:cNvGrpSpPr>
          <p:nvPr/>
        </p:nvGrpSpPr>
        <p:grpSpPr bwMode="auto">
          <a:xfrm>
            <a:off x="15925800" y="439738"/>
            <a:ext cx="3297238" cy="2833687"/>
            <a:chOff x="0" y="0"/>
            <a:chExt cx="812800" cy="698500"/>
          </a:xfrm>
        </p:grpSpPr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42BC7593-A99F-4DC6-B8FC-F18828E5CD6D}"/>
                </a:ext>
              </a:extLst>
            </p:cNvPr>
            <p:cNvSpPr/>
            <p:nvPr/>
          </p:nvSpPr>
          <p:spPr>
            <a:xfrm>
              <a:off x="4058" y="0"/>
              <a:ext cx="804684" cy="698500"/>
            </a:xfrm>
            <a:custGeom>
              <a:avLst/>
              <a:gdLst/>
              <a:ahLst/>
              <a:cxnLst/>
              <a:rect l="l" t="t" r="r" b="b"/>
              <a:pathLst>
                <a:path w="804684" h="698500">
                  <a:moveTo>
                    <a:pt x="798115" y="367516"/>
                  </a:moveTo>
                  <a:lnTo>
                    <a:pt x="616169" y="680234"/>
                  </a:lnTo>
                  <a:cubicBezTo>
                    <a:pt x="609590" y="691543"/>
                    <a:pt x="597493" y="698500"/>
                    <a:pt x="584410" y="698500"/>
                  </a:cubicBezTo>
                  <a:lnTo>
                    <a:pt x="220274" y="698500"/>
                  </a:lnTo>
                  <a:cubicBezTo>
                    <a:pt x="207191" y="698500"/>
                    <a:pt x="195094" y="691543"/>
                    <a:pt x="188515" y="680234"/>
                  </a:cubicBezTo>
                  <a:lnTo>
                    <a:pt x="6569" y="367516"/>
                  </a:lnTo>
                  <a:cubicBezTo>
                    <a:pt x="0" y="356225"/>
                    <a:pt x="0" y="342275"/>
                    <a:pt x="6569" y="330984"/>
                  </a:cubicBezTo>
                  <a:lnTo>
                    <a:pt x="188515" y="18266"/>
                  </a:lnTo>
                  <a:cubicBezTo>
                    <a:pt x="195094" y="6957"/>
                    <a:pt x="207191" y="0"/>
                    <a:pt x="220274" y="0"/>
                  </a:cubicBezTo>
                  <a:lnTo>
                    <a:pt x="584410" y="0"/>
                  </a:lnTo>
                  <a:cubicBezTo>
                    <a:pt x="597493" y="0"/>
                    <a:pt x="609590" y="6957"/>
                    <a:pt x="616169" y="18266"/>
                  </a:cubicBezTo>
                  <a:lnTo>
                    <a:pt x="798115" y="330984"/>
                  </a:lnTo>
                  <a:cubicBezTo>
                    <a:pt x="804684" y="342275"/>
                    <a:pt x="804684" y="356225"/>
                    <a:pt x="798115" y="36751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5804" name="TextBox 24">
              <a:extLst>
                <a:ext uri="{FF2B5EF4-FFF2-40B4-BE49-F238E27FC236}">
                  <a16:creationId xmlns:a16="http://schemas.microsoft.com/office/drawing/2014/main" id="{1FDCF5FC-416F-AC2A-C443-1A1A52720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A857A405-3F86-43CC-93BD-D41DAECE8788}"/>
              </a:ext>
            </a:extLst>
          </p:cNvPr>
          <p:cNvSpPr/>
          <p:nvPr/>
        </p:nvSpPr>
        <p:spPr>
          <a:xfrm>
            <a:off x="-257175" y="-341313"/>
            <a:ext cx="2967038" cy="2570163"/>
          </a:xfrm>
          <a:custGeom>
            <a:avLst/>
            <a:gdLst/>
            <a:ahLst/>
            <a:cxnLst/>
            <a:rect l="l" t="t" r="r" b="b"/>
            <a:pathLst>
              <a:path w="2966944" h="2570115">
                <a:moveTo>
                  <a:pt x="0" y="0"/>
                </a:moveTo>
                <a:lnTo>
                  <a:pt x="2966945" y="0"/>
                </a:lnTo>
                <a:lnTo>
                  <a:pt x="2966945" y="2570115"/>
                </a:lnTo>
                <a:lnTo>
                  <a:pt x="0" y="2570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B602E33E-39A9-494C-940B-121BBE1F2035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2C4F9D8A-E23D-4488-A5E1-A1A4CA1CE8DB}"/>
              </a:ext>
            </a:extLst>
          </p:cNvPr>
          <p:cNvSpPr/>
          <p:nvPr/>
        </p:nvSpPr>
        <p:spPr>
          <a:xfrm>
            <a:off x="13573125" y="-444500"/>
            <a:ext cx="1177925" cy="798513"/>
          </a:xfrm>
          <a:custGeom>
            <a:avLst/>
            <a:gdLst/>
            <a:ahLst/>
            <a:cxnLst/>
            <a:rect l="l" t="t" r="r" b="b"/>
            <a:pathLst>
              <a:path w="1177504" h="797759">
                <a:moveTo>
                  <a:pt x="0" y="0"/>
                </a:moveTo>
                <a:lnTo>
                  <a:pt x="1177504" y="0"/>
                </a:lnTo>
                <a:lnTo>
                  <a:pt x="1177504" y="797760"/>
                </a:lnTo>
                <a:lnTo>
                  <a:pt x="0" y="7977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9A961884-9C46-4245-9B33-D6B90064048D}"/>
              </a:ext>
            </a:extLst>
          </p:cNvPr>
          <p:cNvSpPr/>
          <p:nvPr/>
        </p:nvSpPr>
        <p:spPr>
          <a:xfrm rot="-10800000">
            <a:off x="422275" y="-441325"/>
            <a:ext cx="2165350" cy="1111250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0"/>
                </a:moveTo>
                <a:lnTo>
                  <a:pt x="2164275" y="0"/>
                </a:lnTo>
                <a:lnTo>
                  <a:pt x="2164275" y="1111897"/>
                </a:lnTo>
                <a:lnTo>
                  <a:pt x="0" y="11118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1A9C01A5-9D43-406F-B60C-B6C41B848081}"/>
              </a:ext>
            </a:extLst>
          </p:cNvPr>
          <p:cNvSpPr/>
          <p:nvPr/>
        </p:nvSpPr>
        <p:spPr>
          <a:xfrm rot="-10800000" flipV="1">
            <a:off x="16552863" y="9975850"/>
            <a:ext cx="2165350" cy="1111250"/>
          </a:xfrm>
          <a:custGeom>
            <a:avLst/>
            <a:gdLst/>
            <a:ahLst/>
            <a:cxnLst/>
            <a:rect l="l" t="t" r="r" b="b"/>
            <a:pathLst>
              <a:path w="2164275" h="1111896">
                <a:moveTo>
                  <a:pt x="0" y="1111896"/>
                </a:moveTo>
                <a:lnTo>
                  <a:pt x="2164275" y="1111896"/>
                </a:lnTo>
                <a:lnTo>
                  <a:pt x="2164275" y="0"/>
                </a:lnTo>
                <a:lnTo>
                  <a:pt x="0" y="0"/>
                </a:lnTo>
                <a:lnTo>
                  <a:pt x="0" y="1111896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41372DE9-DAE0-F708-887A-17678B113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725" y="3378200"/>
            <a:ext cx="9342438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716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3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Engaging Learning Award for Honors (ELAH)</a:t>
            </a:r>
            <a:r>
              <a:rPr lang="en-US" altLang="en-US" sz="3300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: </a:t>
            </a:r>
            <a:r>
              <a:rPr lang="en-US" altLang="en-US" sz="33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Service-learning Stipends</a:t>
            </a: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altLang="en-US" sz="33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TrojansWork Campus Jobs</a:t>
            </a:r>
            <a:r>
              <a:rPr lang="en-US" altLang="en-US" sz="3300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: </a:t>
            </a:r>
            <a:r>
              <a:rPr lang="en-US" altLang="en-US" sz="33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Purposeful On-Campus Employment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Human Resources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Budget and Finance 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Information Technology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Student Accounts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Financial Aid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Procurement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Agriculture, Research, and Extension 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University Library</a:t>
            </a:r>
          </a:p>
          <a:p>
            <a:pPr lvl="2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Institutional  Research</a:t>
            </a:r>
          </a:p>
        </p:txBody>
      </p:sp>
      <p:sp>
        <p:nvSpPr>
          <p:cNvPr id="75791" name="TextBox 31">
            <a:extLst>
              <a:ext uri="{FF2B5EF4-FFF2-40B4-BE49-F238E27FC236}">
                <a16:creationId xmlns:a16="http://schemas.microsoft.com/office/drawing/2014/main" id="{88C0673F-0CAD-9205-A741-26C292301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1471613"/>
            <a:ext cx="7426325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7425"/>
              </a:lnSpc>
              <a:spcBef>
                <a:spcPct val="0"/>
              </a:spcBef>
              <a:buFontTx/>
              <a:buNone/>
            </a:pPr>
            <a:r>
              <a:rPr lang="en-US" altLang="en-US" sz="53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pic>
        <p:nvPicPr>
          <p:cNvPr id="75792" name="Picture 31">
            <a:extLst>
              <a:ext uri="{FF2B5EF4-FFF2-40B4-BE49-F238E27FC236}">
                <a16:creationId xmlns:a16="http://schemas.microsoft.com/office/drawing/2014/main" id="{687661BB-05C5-4A3B-1720-9EB095109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00050"/>
            <a:ext cx="2138362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3" name="TextBox 30">
            <a:extLst>
              <a:ext uri="{FF2B5EF4-FFF2-40B4-BE49-F238E27FC236}">
                <a16:creationId xmlns:a16="http://schemas.microsoft.com/office/drawing/2014/main" id="{B0951251-DC11-94F9-8847-D74188D39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2333625"/>
            <a:ext cx="93424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" charset="-128"/>
              </a:rPr>
              <a:t>Current Programs of Interest</a:t>
            </a:r>
            <a:endParaRPr lang="en-US" altLang="en-US" sz="3600" b="1" i="1">
              <a:solidFill>
                <a:srgbClr val="1701AD"/>
              </a:solidFill>
              <a:latin typeface="Aptos Display" panose="020B0004020202020204" pitchFamily="34" charset="0"/>
              <a:ea typeface="Helvetica World" charset="-128"/>
              <a:sym typeface="Helvetica World" charset="-128"/>
            </a:endParaRPr>
          </a:p>
        </p:txBody>
      </p:sp>
      <p:grpSp>
        <p:nvGrpSpPr>
          <p:cNvPr id="75794" name="Group 3">
            <a:extLst>
              <a:ext uri="{FF2B5EF4-FFF2-40B4-BE49-F238E27FC236}">
                <a16:creationId xmlns:a16="http://schemas.microsoft.com/office/drawing/2014/main" id="{57F829B7-DBC9-C12B-8535-9C8A3B8A5F0C}"/>
              </a:ext>
            </a:extLst>
          </p:cNvPr>
          <p:cNvGrpSpPr>
            <a:grpSpLocks/>
          </p:cNvGrpSpPr>
          <p:nvPr/>
        </p:nvGrpSpPr>
        <p:grpSpPr bwMode="auto">
          <a:xfrm>
            <a:off x="-2354263" y="3273425"/>
            <a:ext cx="10502901" cy="9026525"/>
            <a:chOff x="0" y="0"/>
            <a:chExt cx="812800" cy="698500"/>
          </a:xfrm>
        </p:grpSpPr>
        <p:sp>
          <p:nvSpPr>
            <p:cNvPr id="75799" name="Freeform 4">
              <a:extLst>
                <a:ext uri="{FF2B5EF4-FFF2-40B4-BE49-F238E27FC236}">
                  <a16:creationId xmlns:a16="http://schemas.microsoft.com/office/drawing/2014/main" id="{73CA74D0-55AB-67F6-BCB6-66BF9F491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00" name="TextBox 5">
              <a:extLst>
                <a:ext uri="{FF2B5EF4-FFF2-40B4-BE49-F238E27FC236}">
                  <a16:creationId xmlns:a16="http://schemas.microsoft.com/office/drawing/2014/main" id="{89B04C3D-AA20-23CE-50CB-31198A9B6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5795" name="Group 14">
            <a:extLst>
              <a:ext uri="{FF2B5EF4-FFF2-40B4-BE49-F238E27FC236}">
                <a16:creationId xmlns:a16="http://schemas.microsoft.com/office/drawing/2014/main" id="{97355C5E-C5AC-D1E3-77F0-458B4BC196FC}"/>
              </a:ext>
            </a:extLst>
          </p:cNvPr>
          <p:cNvGrpSpPr>
            <a:grpSpLocks/>
          </p:cNvGrpSpPr>
          <p:nvPr/>
        </p:nvGrpSpPr>
        <p:grpSpPr bwMode="auto">
          <a:xfrm>
            <a:off x="-2982913" y="2287588"/>
            <a:ext cx="10160001" cy="8731250"/>
            <a:chOff x="0" y="0"/>
            <a:chExt cx="812800" cy="698500"/>
          </a:xfrm>
        </p:grpSpPr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E557C63B-C790-445A-8190-1E9F38A7DC30}"/>
                </a:ext>
              </a:extLst>
            </p:cNvPr>
            <p:cNvSpPr/>
            <p:nvPr/>
          </p:nvSpPr>
          <p:spPr>
            <a:xfrm rot="-6000">
              <a:off x="5252" y="-336"/>
              <a:ext cx="802295" cy="699172"/>
            </a:xfrm>
            <a:custGeom>
              <a:avLst/>
              <a:gdLst/>
              <a:ahLst/>
              <a:cxnLst/>
              <a:rect l="l" t="t" r="r" b="b"/>
              <a:pathLst>
                <a:path w="802295" h="699172">
                  <a:moveTo>
                    <a:pt x="793711" y="373982"/>
                  </a:moveTo>
                  <a:lnTo>
                    <a:pt x="617575" y="675503"/>
                  </a:lnTo>
                  <a:cubicBezTo>
                    <a:pt x="609008" y="690168"/>
                    <a:pt x="593290" y="699172"/>
                    <a:pt x="576306" y="699142"/>
                  </a:cubicBezTo>
                  <a:lnTo>
                    <a:pt x="224771" y="698529"/>
                  </a:lnTo>
                  <a:cubicBezTo>
                    <a:pt x="207787" y="698499"/>
                    <a:pt x="192100" y="689441"/>
                    <a:pt x="183585" y="674746"/>
                  </a:cubicBezTo>
                  <a:lnTo>
                    <a:pt x="8503" y="372612"/>
                  </a:lnTo>
                  <a:cubicBezTo>
                    <a:pt x="0" y="357940"/>
                    <a:pt x="32" y="339832"/>
                    <a:pt x="8585" y="325190"/>
                  </a:cubicBezTo>
                  <a:lnTo>
                    <a:pt x="184721" y="23669"/>
                  </a:lnTo>
                  <a:cubicBezTo>
                    <a:pt x="193288" y="9004"/>
                    <a:pt x="209006" y="0"/>
                    <a:pt x="225990" y="30"/>
                  </a:cubicBezTo>
                  <a:lnTo>
                    <a:pt x="577525" y="643"/>
                  </a:lnTo>
                  <a:cubicBezTo>
                    <a:pt x="594509" y="673"/>
                    <a:pt x="610196" y="9731"/>
                    <a:pt x="618711" y="24426"/>
                  </a:cubicBezTo>
                  <a:lnTo>
                    <a:pt x="793793" y="326560"/>
                  </a:lnTo>
                  <a:cubicBezTo>
                    <a:pt x="802296" y="341232"/>
                    <a:pt x="802264" y="359340"/>
                    <a:pt x="793711" y="373982"/>
                  </a:cubicBezTo>
                  <a:close/>
                </a:path>
              </a:pathLst>
            </a:custGeom>
            <a:blipFill>
              <a:blip r:embed="rId10"/>
              <a:stretch>
                <a:fillRect l="-927" t="-6" r="-34356" b="-2751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reeform 2">
            <a:extLst>
              <a:ext uri="{FF2B5EF4-FFF2-40B4-BE49-F238E27FC236}">
                <a16:creationId xmlns:a16="http://schemas.microsoft.com/office/drawing/2014/main" id="{CC28E72B-86D8-B70D-72CC-E6290AC99C8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8288000" cy="10287000"/>
          </a:xfrm>
          <a:custGeom>
            <a:avLst/>
            <a:gdLst>
              <a:gd name="T0" fmla="*/ 0 w 18288000"/>
              <a:gd name="T1" fmla="*/ 0 h 10287000"/>
              <a:gd name="T2" fmla="*/ 18288000 w 18288000"/>
              <a:gd name="T3" fmla="*/ 0 h 10287000"/>
              <a:gd name="T4" fmla="*/ 18288000 w 18288000"/>
              <a:gd name="T5" fmla="*/ 10287000 h 10287000"/>
              <a:gd name="T6" fmla="*/ 0 w 18288000"/>
              <a:gd name="T7" fmla="*/ 10287000 h 10287000"/>
              <a:gd name="T8" fmla="*/ 0 w 18288000"/>
              <a:gd name="T9" fmla="*/ 0 h 10287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03" name="Group 3">
            <a:extLst>
              <a:ext uri="{FF2B5EF4-FFF2-40B4-BE49-F238E27FC236}">
                <a16:creationId xmlns:a16="http://schemas.microsoft.com/office/drawing/2014/main" id="{7150086C-6E73-5E7A-6916-DAA717E91F67}"/>
              </a:ext>
            </a:extLst>
          </p:cNvPr>
          <p:cNvGrpSpPr>
            <a:grpSpLocks/>
          </p:cNvGrpSpPr>
          <p:nvPr/>
        </p:nvGrpSpPr>
        <p:grpSpPr bwMode="auto">
          <a:xfrm>
            <a:off x="-3379788" y="1514475"/>
            <a:ext cx="10502901" cy="9024938"/>
            <a:chOff x="0" y="0"/>
            <a:chExt cx="812800" cy="698500"/>
          </a:xfrm>
        </p:grpSpPr>
        <p:sp>
          <p:nvSpPr>
            <p:cNvPr id="76840" name="Freeform 4">
              <a:extLst>
                <a:ext uri="{FF2B5EF4-FFF2-40B4-BE49-F238E27FC236}">
                  <a16:creationId xmlns:a16="http://schemas.microsoft.com/office/drawing/2014/main" id="{3361CE8A-D201-FFEE-145D-45388930A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" y="0"/>
              <a:ext cx="803175" cy="698500"/>
            </a:xfrm>
            <a:custGeom>
              <a:avLst/>
              <a:gdLst>
                <a:gd name="T0" fmla="*/ 795383 w 803175"/>
                <a:gd name="T1" fmla="*/ 370912 h 698500"/>
                <a:gd name="T2" fmla="*/ 617391 w 803175"/>
                <a:gd name="T3" fmla="*/ 676838 h 698500"/>
                <a:gd name="T4" fmla="*/ 579725 w 803175"/>
                <a:gd name="T5" fmla="*/ 698500 h 698500"/>
                <a:gd name="T6" fmla="*/ 223449 w 803175"/>
                <a:gd name="T7" fmla="*/ 698500 h 698500"/>
                <a:gd name="T8" fmla="*/ 185783 w 803175"/>
                <a:gd name="T9" fmla="*/ 676838 h 698500"/>
                <a:gd name="T10" fmla="*/ 7791 w 803175"/>
                <a:gd name="T11" fmla="*/ 370912 h 698500"/>
                <a:gd name="T12" fmla="*/ 7791 w 803175"/>
                <a:gd name="T13" fmla="*/ 327588 h 698500"/>
                <a:gd name="T14" fmla="*/ 185783 w 803175"/>
                <a:gd name="T15" fmla="*/ 21662 h 698500"/>
                <a:gd name="T16" fmla="*/ 223449 w 803175"/>
                <a:gd name="T17" fmla="*/ 0 h 698500"/>
                <a:gd name="T18" fmla="*/ 579725 w 803175"/>
                <a:gd name="T19" fmla="*/ 0 h 698500"/>
                <a:gd name="T20" fmla="*/ 617391 w 803175"/>
                <a:gd name="T21" fmla="*/ 21662 h 698500"/>
                <a:gd name="T22" fmla="*/ 795383 w 803175"/>
                <a:gd name="T23" fmla="*/ 327588 h 698500"/>
                <a:gd name="T24" fmla="*/ 795383 w 803175"/>
                <a:gd name="T25" fmla="*/ 37091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175" h="698500">
                  <a:moveTo>
                    <a:pt x="795383" y="370912"/>
                  </a:moveTo>
                  <a:lnTo>
                    <a:pt x="617391" y="676838"/>
                  </a:lnTo>
                  <a:cubicBezTo>
                    <a:pt x="609587" y="690249"/>
                    <a:pt x="595241" y="698500"/>
                    <a:pt x="579725" y="698500"/>
                  </a:cubicBezTo>
                  <a:lnTo>
                    <a:pt x="223449" y="698500"/>
                  </a:lnTo>
                  <a:cubicBezTo>
                    <a:pt x="207933" y="698500"/>
                    <a:pt x="193587" y="690249"/>
                    <a:pt x="185783" y="676838"/>
                  </a:cubicBezTo>
                  <a:lnTo>
                    <a:pt x="7791" y="370912"/>
                  </a:lnTo>
                  <a:cubicBezTo>
                    <a:pt x="0" y="357522"/>
                    <a:pt x="0" y="340978"/>
                    <a:pt x="7791" y="327588"/>
                  </a:cubicBezTo>
                  <a:lnTo>
                    <a:pt x="185783" y="21662"/>
                  </a:lnTo>
                  <a:cubicBezTo>
                    <a:pt x="193587" y="8251"/>
                    <a:pt x="207933" y="0"/>
                    <a:pt x="223449" y="0"/>
                  </a:cubicBezTo>
                  <a:lnTo>
                    <a:pt x="579725" y="0"/>
                  </a:lnTo>
                  <a:cubicBezTo>
                    <a:pt x="595241" y="0"/>
                    <a:pt x="609587" y="8251"/>
                    <a:pt x="617391" y="21662"/>
                  </a:cubicBezTo>
                  <a:lnTo>
                    <a:pt x="795383" y="327588"/>
                  </a:lnTo>
                  <a:cubicBezTo>
                    <a:pt x="803174" y="340978"/>
                    <a:pt x="803174" y="357522"/>
                    <a:pt x="795383" y="370912"/>
                  </a:cubicBezTo>
                  <a:close/>
                </a:path>
              </a:pathLst>
            </a:custGeom>
            <a:solidFill>
              <a:srgbClr val="F48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TextBox 5">
              <a:extLst>
                <a:ext uri="{FF2B5EF4-FFF2-40B4-BE49-F238E27FC236}">
                  <a16:creationId xmlns:a16="http://schemas.microsoft.com/office/drawing/2014/main" id="{9A24B175-0D91-8830-4809-CB3104C631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6804" name="Group 6">
            <a:extLst>
              <a:ext uri="{FF2B5EF4-FFF2-40B4-BE49-F238E27FC236}">
                <a16:creationId xmlns:a16="http://schemas.microsoft.com/office/drawing/2014/main" id="{97BD7FEC-6AD1-E0DB-0D66-094235965E7F}"/>
              </a:ext>
            </a:extLst>
          </p:cNvPr>
          <p:cNvGrpSpPr>
            <a:grpSpLocks/>
          </p:cNvGrpSpPr>
          <p:nvPr/>
        </p:nvGrpSpPr>
        <p:grpSpPr bwMode="auto">
          <a:xfrm>
            <a:off x="-1427163" y="6100763"/>
            <a:ext cx="5300663" cy="4554537"/>
            <a:chOff x="0" y="0"/>
            <a:chExt cx="812800" cy="698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944A17B-9B7B-45BC-83F2-79B039414ED6}"/>
                </a:ext>
              </a:extLst>
            </p:cNvPr>
            <p:cNvSpPr/>
            <p:nvPr/>
          </p:nvSpPr>
          <p:spPr>
            <a:xfrm>
              <a:off x="6731" y="0"/>
              <a:ext cx="799338" cy="698500"/>
            </a:xfrm>
            <a:custGeom>
              <a:avLst/>
              <a:gdLst/>
              <a:ahLst/>
              <a:cxnLst/>
              <a:rect l="l" t="t" r="r" b="b"/>
              <a:pathLst>
                <a:path w="799338" h="698500">
                  <a:moveTo>
                    <a:pt x="788441" y="379548"/>
                  </a:moveTo>
                  <a:lnTo>
                    <a:pt x="620497" y="668202"/>
                  </a:lnTo>
                  <a:cubicBezTo>
                    <a:pt x="609583" y="686960"/>
                    <a:pt x="589518" y="698500"/>
                    <a:pt x="567816" y="698500"/>
                  </a:cubicBezTo>
                  <a:lnTo>
                    <a:pt x="231522" y="698500"/>
                  </a:lnTo>
                  <a:cubicBezTo>
                    <a:pt x="209820" y="698500"/>
                    <a:pt x="189755" y="686960"/>
                    <a:pt x="178841" y="668202"/>
                  </a:cubicBezTo>
                  <a:lnTo>
                    <a:pt x="10897" y="379548"/>
                  </a:lnTo>
                  <a:cubicBezTo>
                    <a:pt x="0" y="360819"/>
                    <a:pt x="0" y="337681"/>
                    <a:pt x="10897" y="318952"/>
                  </a:cubicBezTo>
                  <a:lnTo>
                    <a:pt x="178841" y="30298"/>
                  </a:lnTo>
                  <a:cubicBezTo>
                    <a:pt x="189755" y="11540"/>
                    <a:pt x="209820" y="0"/>
                    <a:pt x="231522" y="0"/>
                  </a:cubicBezTo>
                  <a:lnTo>
                    <a:pt x="567816" y="0"/>
                  </a:lnTo>
                  <a:cubicBezTo>
                    <a:pt x="589518" y="0"/>
                    <a:pt x="609583" y="11540"/>
                    <a:pt x="620497" y="30298"/>
                  </a:cubicBezTo>
                  <a:lnTo>
                    <a:pt x="788441" y="318952"/>
                  </a:lnTo>
                  <a:cubicBezTo>
                    <a:pt x="799338" y="337681"/>
                    <a:pt x="799338" y="360819"/>
                    <a:pt x="788441" y="379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gradFill>
                <a:gsLst>
                  <a:gs pos="0">
                    <a:srgbClr val="FFFFFF">
                      <a:alpha val="100000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6839" name="TextBox 8">
              <a:extLst>
                <a:ext uri="{FF2B5EF4-FFF2-40B4-BE49-F238E27FC236}">
                  <a16:creationId xmlns:a16="http://schemas.microsoft.com/office/drawing/2014/main" id="{46897F94-3BA1-39DF-24E1-6D5C02835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4DC8172F-49F7-4BB0-8534-0A82E94859EB}"/>
              </a:ext>
            </a:extLst>
          </p:cNvPr>
          <p:cNvSpPr/>
          <p:nvPr/>
        </p:nvSpPr>
        <p:spPr>
          <a:xfrm rot="7353578">
            <a:off x="628804" y="5804629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F31309E-13AE-47A1-ABF9-63C2B95AD1FE}"/>
              </a:ext>
            </a:extLst>
          </p:cNvPr>
          <p:cNvSpPr/>
          <p:nvPr/>
        </p:nvSpPr>
        <p:spPr>
          <a:xfrm rot="-10800000">
            <a:off x="-3407631" y="7797773"/>
            <a:ext cx="6279545" cy="1610757"/>
          </a:xfrm>
          <a:custGeom>
            <a:avLst/>
            <a:gdLst/>
            <a:ahLst/>
            <a:cxnLst/>
            <a:rect l="l" t="t" r="r" b="b"/>
            <a:pathLst>
              <a:path w="6279545" h="1610757">
                <a:moveTo>
                  <a:pt x="0" y="0"/>
                </a:moveTo>
                <a:lnTo>
                  <a:pt x="6279545" y="0"/>
                </a:lnTo>
                <a:lnTo>
                  <a:pt x="6279545" y="1610757"/>
                </a:lnTo>
                <a:lnTo>
                  <a:pt x="0" y="1610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</a:blip>
            <a:stretch>
              <a:fillRect t="-1167" b="-11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6811" name="Group 22">
            <a:extLst>
              <a:ext uri="{FF2B5EF4-FFF2-40B4-BE49-F238E27FC236}">
                <a16:creationId xmlns:a16="http://schemas.microsoft.com/office/drawing/2014/main" id="{9AD79170-C3BC-8AA5-D181-BB3979B3CBE0}"/>
              </a:ext>
            </a:extLst>
          </p:cNvPr>
          <p:cNvGrpSpPr>
            <a:grpSpLocks/>
          </p:cNvGrpSpPr>
          <p:nvPr/>
        </p:nvGrpSpPr>
        <p:grpSpPr bwMode="auto">
          <a:xfrm>
            <a:off x="15682913" y="-2508250"/>
            <a:ext cx="5210175" cy="4476750"/>
            <a:chOff x="0" y="0"/>
            <a:chExt cx="812800" cy="698500"/>
          </a:xfrm>
        </p:grpSpPr>
        <p:sp>
          <p:nvSpPr>
            <p:cNvPr id="76834" name="Freeform 23">
              <a:extLst>
                <a:ext uri="{FF2B5EF4-FFF2-40B4-BE49-F238E27FC236}">
                  <a16:creationId xmlns:a16="http://schemas.microsoft.com/office/drawing/2014/main" id="{B23DC8BC-FE28-A1C3-9509-0FC3D2C02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1" y="0"/>
              <a:ext cx="793399" cy="698500"/>
            </a:xfrm>
            <a:custGeom>
              <a:avLst/>
              <a:gdLst>
                <a:gd name="T0" fmla="*/ 777694 w 793399"/>
                <a:gd name="T1" fmla="*/ 392915 h 698500"/>
                <a:gd name="T2" fmla="*/ 625304 w 793399"/>
                <a:gd name="T3" fmla="*/ 654835 h 698500"/>
                <a:gd name="T4" fmla="*/ 549381 w 793399"/>
                <a:gd name="T5" fmla="*/ 698500 h 698500"/>
                <a:gd name="T6" fmla="*/ 244017 w 793399"/>
                <a:gd name="T7" fmla="*/ 698500 h 698500"/>
                <a:gd name="T8" fmla="*/ 168094 w 793399"/>
                <a:gd name="T9" fmla="*/ 654835 h 698500"/>
                <a:gd name="T10" fmla="*/ 15704 w 793399"/>
                <a:gd name="T11" fmla="*/ 392915 h 698500"/>
                <a:gd name="T12" fmla="*/ 15704 w 793399"/>
                <a:gd name="T13" fmla="*/ 305585 h 698500"/>
                <a:gd name="T14" fmla="*/ 168094 w 793399"/>
                <a:gd name="T15" fmla="*/ 43665 h 698500"/>
                <a:gd name="T16" fmla="*/ 244017 w 793399"/>
                <a:gd name="T17" fmla="*/ 0 h 698500"/>
                <a:gd name="T18" fmla="*/ 549381 w 793399"/>
                <a:gd name="T19" fmla="*/ 0 h 698500"/>
                <a:gd name="T20" fmla="*/ 625304 w 793399"/>
                <a:gd name="T21" fmla="*/ 43665 h 698500"/>
                <a:gd name="T22" fmla="*/ 777694 w 793399"/>
                <a:gd name="T23" fmla="*/ 305585 h 698500"/>
                <a:gd name="T24" fmla="*/ 777694 w 793399"/>
                <a:gd name="T25" fmla="*/ 392915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3399" h="698500">
                  <a:moveTo>
                    <a:pt x="777694" y="392915"/>
                  </a:moveTo>
                  <a:lnTo>
                    <a:pt x="625304" y="654835"/>
                  </a:lnTo>
                  <a:cubicBezTo>
                    <a:pt x="609575" y="681869"/>
                    <a:pt x="580658" y="698500"/>
                    <a:pt x="549381" y="698500"/>
                  </a:cubicBezTo>
                  <a:lnTo>
                    <a:pt x="244017" y="698500"/>
                  </a:lnTo>
                  <a:cubicBezTo>
                    <a:pt x="212740" y="698500"/>
                    <a:pt x="183823" y="681869"/>
                    <a:pt x="168094" y="654835"/>
                  </a:cubicBezTo>
                  <a:lnTo>
                    <a:pt x="15704" y="392915"/>
                  </a:lnTo>
                  <a:cubicBezTo>
                    <a:pt x="0" y="365923"/>
                    <a:pt x="0" y="332577"/>
                    <a:pt x="15704" y="305585"/>
                  </a:cubicBezTo>
                  <a:lnTo>
                    <a:pt x="168094" y="43665"/>
                  </a:lnTo>
                  <a:cubicBezTo>
                    <a:pt x="183823" y="16631"/>
                    <a:pt x="212740" y="0"/>
                    <a:pt x="244017" y="0"/>
                  </a:cubicBezTo>
                  <a:lnTo>
                    <a:pt x="549381" y="0"/>
                  </a:lnTo>
                  <a:cubicBezTo>
                    <a:pt x="580658" y="0"/>
                    <a:pt x="609575" y="16631"/>
                    <a:pt x="625304" y="43665"/>
                  </a:cubicBezTo>
                  <a:lnTo>
                    <a:pt x="777694" y="305585"/>
                  </a:lnTo>
                  <a:cubicBezTo>
                    <a:pt x="793398" y="332577"/>
                    <a:pt x="793398" y="365923"/>
                    <a:pt x="777694" y="392915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TextBox 24">
              <a:extLst>
                <a:ext uri="{FF2B5EF4-FFF2-40B4-BE49-F238E27FC236}">
                  <a16:creationId xmlns:a16="http://schemas.microsoft.com/office/drawing/2014/main" id="{20B5DE95-DBB3-1333-AD35-2B672AF20D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5" name="Freeform 25">
            <a:extLst>
              <a:ext uri="{FF2B5EF4-FFF2-40B4-BE49-F238E27FC236}">
                <a16:creationId xmlns:a16="http://schemas.microsoft.com/office/drawing/2014/main" id="{0A81FC61-3E2B-415D-BD8F-CA0F2ECBB7C6}"/>
              </a:ext>
            </a:extLst>
          </p:cNvPr>
          <p:cNvSpPr/>
          <p:nvPr/>
        </p:nvSpPr>
        <p:spPr>
          <a:xfrm>
            <a:off x="14043734" y="9851941"/>
            <a:ext cx="6154891" cy="592292"/>
          </a:xfrm>
          <a:custGeom>
            <a:avLst/>
            <a:gdLst/>
            <a:ahLst/>
            <a:cxnLst/>
            <a:rect l="l" t="t" r="r" b="b"/>
            <a:pathLst>
              <a:path w="6154891" h="592292">
                <a:moveTo>
                  <a:pt x="0" y="0"/>
                </a:moveTo>
                <a:lnTo>
                  <a:pt x="6154891" y="0"/>
                </a:lnTo>
                <a:lnTo>
                  <a:pt x="6154891" y="592292"/>
                </a:lnTo>
                <a:lnTo>
                  <a:pt x="0" y="5922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78956" r="-11191" b="-115767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76815" name="Group 26">
            <a:extLst>
              <a:ext uri="{FF2B5EF4-FFF2-40B4-BE49-F238E27FC236}">
                <a16:creationId xmlns:a16="http://schemas.microsoft.com/office/drawing/2014/main" id="{55155A9B-0B8D-4185-3E54-5665E471D539}"/>
              </a:ext>
            </a:extLst>
          </p:cNvPr>
          <p:cNvGrpSpPr>
            <a:grpSpLocks/>
          </p:cNvGrpSpPr>
          <p:nvPr/>
        </p:nvGrpSpPr>
        <p:grpSpPr bwMode="auto">
          <a:xfrm>
            <a:off x="16883063" y="306388"/>
            <a:ext cx="2809875" cy="2414587"/>
            <a:chOff x="0" y="0"/>
            <a:chExt cx="812800" cy="698500"/>
          </a:xfrm>
        </p:grpSpPr>
        <p:sp>
          <p:nvSpPr>
            <p:cNvPr id="76832" name="Freeform 27">
              <a:extLst>
                <a:ext uri="{FF2B5EF4-FFF2-40B4-BE49-F238E27FC236}">
                  <a16:creationId xmlns:a16="http://schemas.microsoft.com/office/drawing/2014/main" id="{07C9A782-ABBA-8D19-7E8C-5FAB2D672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" y="0"/>
              <a:ext cx="803277" cy="698500"/>
            </a:xfrm>
            <a:custGeom>
              <a:avLst/>
              <a:gdLst>
                <a:gd name="T0" fmla="*/ 795568 w 803277"/>
                <a:gd name="T1" fmla="*/ 370683 h 698500"/>
                <a:gd name="T2" fmla="*/ 617308 w 803277"/>
                <a:gd name="T3" fmla="*/ 677067 h 698500"/>
                <a:gd name="T4" fmla="*/ 580042 w 803277"/>
                <a:gd name="T5" fmla="*/ 698500 h 698500"/>
                <a:gd name="T6" fmla="*/ 223234 w 803277"/>
                <a:gd name="T7" fmla="*/ 698500 h 698500"/>
                <a:gd name="T8" fmla="*/ 185968 w 803277"/>
                <a:gd name="T9" fmla="*/ 677067 h 698500"/>
                <a:gd name="T10" fmla="*/ 7708 w 803277"/>
                <a:gd name="T11" fmla="*/ 370683 h 698500"/>
                <a:gd name="T12" fmla="*/ 7708 w 803277"/>
                <a:gd name="T13" fmla="*/ 327817 h 698500"/>
                <a:gd name="T14" fmla="*/ 185968 w 803277"/>
                <a:gd name="T15" fmla="*/ 21433 h 698500"/>
                <a:gd name="T16" fmla="*/ 223234 w 803277"/>
                <a:gd name="T17" fmla="*/ 0 h 698500"/>
                <a:gd name="T18" fmla="*/ 580042 w 803277"/>
                <a:gd name="T19" fmla="*/ 0 h 698500"/>
                <a:gd name="T20" fmla="*/ 617308 w 803277"/>
                <a:gd name="T21" fmla="*/ 21433 h 698500"/>
                <a:gd name="T22" fmla="*/ 795568 w 803277"/>
                <a:gd name="T23" fmla="*/ 327817 h 698500"/>
                <a:gd name="T24" fmla="*/ 795568 w 803277"/>
                <a:gd name="T25" fmla="*/ 370683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3277" h="698500">
                  <a:moveTo>
                    <a:pt x="795568" y="370683"/>
                  </a:moveTo>
                  <a:lnTo>
                    <a:pt x="617308" y="677067"/>
                  </a:lnTo>
                  <a:cubicBezTo>
                    <a:pt x="609588" y="690337"/>
                    <a:pt x="595394" y="698500"/>
                    <a:pt x="580042" y="698500"/>
                  </a:cubicBezTo>
                  <a:lnTo>
                    <a:pt x="223234" y="698500"/>
                  </a:lnTo>
                  <a:cubicBezTo>
                    <a:pt x="207882" y="698500"/>
                    <a:pt x="193688" y="690337"/>
                    <a:pt x="185968" y="677067"/>
                  </a:cubicBezTo>
                  <a:lnTo>
                    <a:pt x="7708" y="370683"/>
                  </a:lnTo>
                  <a:cubicBezTo>
                    <a:pt x="0" y="357434"/>
                    <a:pt x="0" y="341066"/>
                    <a:pt x="7708" y="327817"/>
                  </a:cubicBezTo>
                  <a:lnTo>
                    <a:pt x="185968" y="21433"/>
                  </a:lnTo>
                  <a:cubicBezTo>
                    <a:pt x="193688" y="8163"/>
                    <a:pt x="207882" y="0"/>
                    <a:pt x="223234" y="0"/>
                  </a:cubicBezTo>
                  <a:lnTo>
                    <a:pt x="580042" y="0"/>
                  </a:lnTo>
                  <a:cubicBezTo>
                    <a:pt x="595394" y="0"/>
                    <a:pt x="609588" y="8163"/>
                    <a:pt x="617308" y="21433"/>
                  </a:cubicBezTo>
                  <a:lnTo>
                    <a:pt x="795568" y="327817"/>
                  </a:lnTo>
                  <a:cubicBezTo>
                    <a:pt x="803276" y="341066"/>
                    <a:pt x="803276" y="357434"/>
                    <a:pt x="795568" y="370683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solidFill>
                <a:srgbClr val="F48924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TextBox 28">
              <a:extLst>
                <a:ext uri="{FF2B5EF4-FFF2-40B4-BE49-F238E27FC236}">
                  <a16:creationId xmlns:a16="http://schemas.microsoft.com/office/drawing/2014/main" id="{A22CCADA-2386-E6FD-D32A-DCDC1C7E57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2BEEB9BC-10F1-4D70-B8E3-39BCD4913266}"/>
              </a:ext>
            </a:extLst>
          </p:cNvPr>
          <p:cNvSpPr/>
          <p:nvPr/>
        </p:nvSpPr>
        <p:spPr>
          <a:xfrm>
            <a:off x="-676275" y="10059988"/>
            <a:ext cx="1352550" cy="454025"/>
          </a:xfrm>
          <a:custGeom>
            <a:avLst/>
            <a:gdLst/>
            <a:ahLst/>
            <a:cxnLst/>
            <a:rect l="l" t="t" r="r" b="b"/>
            <a:pathLst>
              <a:path w="1351009" h="454277">
                <a:moveTo>
                  <a:pt x="0" y="0"/>
                </a:moveTo>
                <a:lnTo>
                  <a:pt x="1351008" y="0"/>
                </a:lnTo>
                <a:lnTo>
                  <a:pt x="1351008" y="454276"/>
                </a:lnTo>
                <a:lnTo>
                  <a:pt x="0" y="454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BB8DF6DB-C2CC-404C-8BCC-9DEF92335A64}"/>
              </a:ext>
            </a:extLst>
          </p:cNvPr>
          <p:cNvSpPr/>
          <p:nvPr/>
        </p:nvSpPr>
        <p:spPr>
          <a:xfrm>
            <a:off x="4270375" y="9961563"/>
            <a:ext cx="962025" cy="650875"/>
          </a:xfrm>
          <a:custGeom>
            <a:avLst/>
            <a:gdLst/>
            <a:ahLst/>
            <a:cxnLst/>
            <a:rect l="l" t="t" r="r" b="b"/>
            <a:pathLst>
              <a:path w="961113" h="651154">
                <a:moveTo>
                  <a:pt x="0" y="0"/>
                </a:moveTo>
                <a:lnTo>
                  <a:pt x="961114" y="0"/>
                </a:lnTo>
                <a:lnTo>
                  <a:pt x="961114" y="651154"/>
                </a:lnTo>
                <a:lnTo>
                  <a:pt x="0" y="651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6818" name="TextBox 31">
            <a:extLst>
              <a:ext uri="{FF2B5EF4-FFF2-40B4-BE49-F238E27FC236}">
                <a16:creationId xmlns:a16="http://schemas.microsoft.com/office/drawing/2014/main" id="{278B5E16-C373-6E6A-70A3-90BBF2B38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1181100"/>
            <a:ext cx="89487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ts val="7425"/>
              </a:lnSpc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48924"/>
                </a:solidFill>
                <a:latin typeface="Aptos Display" panose="020B0004020202020204" pitchFamily="34" charset="0"/>
                <a:ea typeface="Helvetica World Bold" charset="-128"/>
                <a:sym typeface="Helvetica World Bold" charset="-128"/>
              </a:rPr>
              <a:t>TrojansWork Initiative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C69F6FC3-F69C-5280-96CB-A0B8B289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913" y="3240088"/>
            <a:ext cx="98171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035050" indent="-517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Virginia TOP: 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Connects Students to Statewide Opportunities</a:t>
            </a:r>
          </a:p>
          <a:p>
            <a:pPr lvl="1" eaLnBrk="1" hangingPunct="1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Vision &amp; Capacity Grant: 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Award $250,000 for workforce education and capacity-building initiatives</a:t>
            </a:r>
          </a:p>
          <a:p>
            <a:pPr lvl="1" eaLnBrk="1" hangingPunct="1">
              <a:spcBef>
                <a:spcPts val="12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altLang="en-US" sz="4000" b="1">
                <a:solidFill>
                  <a:srgbClr val="F58923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VSU Career Services &amp; Handshake: </a:t>
            </a:r>
            <a:r>
              <a:rPr lang="en-US" altLang="en-US" sz="4000">
                <a:solidFill>
                  <a:srgbClr val="1701AD"/>
                </a:solidFill>
                <a:latin typeface="Aptos" panose="020B0004020202020204" pitchFamily="34" charset="0"/>
                <a:ea typeface="Helvetica World" charset="-128"/>
                <a:sym typeface="Helvetica World" charset="-128"/>
              </a:rPr>
              <a:t>Employer Partnerships &amp; Tracking</a:t>
            </a:r>
          </a:p>
        </p:txBody>
      </p:sp>
      <p:pic>
        <p:nvPicPr>
          <p:cNvPr id="76820" name="Picture 32">
            <a:extLst>
              <a:ext uri="{FF2B5EF4-FFF2-40B4-BE49-F238E27FC236}">
                <a16:creationId xmlns:a16="http://schemas.microsoft.com/office/drawing/2014/main" id="{0F6500E8-A12E-410B-9124-F8254984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7"/>
          <a:stretch>
            <a:fillRect/>
          </a:stretch>
        </p:blipFill>
        <p:spPr bwMode="auto">
          <a:xfrm>
            <a:off x="15163800" y="7920038"/>
            <a:ext cx="28463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21" name="TextBox 30">
            <a:extLst>
              <a:ext uri="{FF2B5EF4-FFF2-40B4-BE49-F238E27FC236}">
                <a16:creationId xmlns:a16="http://schemas.microsoft.com/office/drawing/2014/main" id="{2A064CBF-5F01-D4EB-4E1D-AB42D7558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5788" y="2043113"/>
            <a:ext cx="9340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4000" b="1" i="1">
                <a:solidFill>
                  <a:srgbClr val="1701AD"/>
                </a:solidFill>
                <a:latin typeface="Aptos Display" panose="020B0004020202020204" pitchFamily="34" charset="0"/>
                <a:ea typeface="Helvetica World" charset="-128"/>
              </a:rPr>
              <a:t>Current Programs of Interest</a:t>
            </a:r>
            <a:endParaRPr lang="en-US" altLang="en-US" sz="4000" b="1" i="1">
              <a:solidFill>
                <a:srgbClr val="1701AD"/>
              </a:solidFill>
              <a:latin typeface="Aptos Display" panose="020B0004020202020204" pitchFamily="34" charset="0"/>
              <a:ea typeface="Helvetica World" charset="-128"/>
              <a:sym typeface="Helvetica World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4942E-53BD-4095-B5E4-5EB06FF199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5" t="1682" r="2385" b="20649"/>
          <a:stretch/>
        </p:blipFill>
        <p:spPr>
          <a:xfrm>
            <a:off x="-2400764" y="1968500"/>
            <a:ext cx="8046906" cy="8570913"/>
          </a:xfrm>
          <a:prstGeom prst="octagon">
            <a:avLst/>
          </a:prstGeom>
        </p:spPr>
      </p:pic>
      <p:grpSp>
        <p:nvGrpSpPr>
          <p:cNvPr id="76823" name="Group 15">
            <a:extLst>
              <a:ext uri="{FF2B5EF4-FFF2-40B4-BE49-F238E27FC236}">
                <a16:creationId xmlns:a16="http://schemas.microsoft.com/office/drawing/2014/main" id="{842F2147-80E7-A1E5-BEC9-9F88B584AEEB}"/>
              </a:ext>
            </a:extLst>
          </p:cNvPr>
          <p:cNvGrpSpPr>
            <a:grpSpLocks/>
          </p:cNvGrpSpPr>
          <p:nvPr/>
        </p:nvGrpSpPr>
        <p:grpSpPr bwMode="auto">
          <a:xfrm>
            <a:off x="4919663" y="7659688"/>
            <a:ext cx="1673225" cy="1436687"/>
            <a:chOff x="0" y="0"/>
            <a:chExt cx="812800" cy="698500"/>
          </a:xfrm>
        </p:grpSpPr>
        <p:sp>
          <p:nvSpPr>
            <p:cNvPr id="76830" name="Freeform 16">
              <a:extLst>
                <a:ext uri="{FF2B5EF4-FFF2-40B4-BE49-F238E27FC236}">
                  <a16:creationId xmlns:a16="http://schemas.microsoft.com/office/drawing/2014/main" id="{10D9D99E-3B5D-11BD-A67A-F3C3D7B61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" y="0"/>
              <a:ext cx="796806" cy="698500"/>
            </a:xfrm>
            <a:custGeom>
              <a:avLst/>
              <a:gdLst>
                <a:gd name="T0" fmla="*/ 783859 w 796806"/>
                <a:gd name="T1" fmla="*/ 385247 h 698500"/>
                <a:gd name="T2" fmla="*/ 622547 w 796806"/>
                <a:gd name="T3" fmla="*/ 662503 h 698500"/>
                <a:gd name="T4" fmla="*/ 559957 w 796806"/>
                <a:gd name="T5" fmla="*/ 698500 h 698500"/>
                <a:gd name="T6" fmla="*/ 236850 w 796806"/>
                <a:gd name="T7" fmla="*/ 698500 h 698500"/>
                <a:gd name="T8" fmla="*/ 174259 w 796806"/>
                <a:gd name="T9" fmla="*/ 662503 h 698500"/>
                <a:gd name="T10" fmla="*/ 12947 w 796806"/>
                <a:gd name="T11" fmla="*/ 385247 h 698500"/>
                <a:gd name="T12" fmla="*/ 12947 w 796806"/>
                <a:gd name="T13" fmla="*/ 313253 h 698500"/>
                <a:gd name="T14" fmla="*/ 174259 w 796806"/>
                <a:gd name="T15" fmla="*/ 35997 h 698500"/>
                <a:gd name="T16" fmla="*/ 236850 w 796806"/>
                <a:gd name="T17" fmla="*/ 0 h 698500"/>
                <a:gd name="T18" fmla="*/ 559957 w 796806"/>
                <a:gd name="T19" fmla="*/ 0 h 698500"/>
                <a:gd name="T20" fmla="*/ 622547 w 796806"/>
                <a:gd name="T21" fmla="*/ 35997 h 698500"/>
                <a:gd name="T22" fmla="*/ 783859 w 796806"/>
                <a:gd name="T23" fmla="*/ 313253 h 698500"/>
                <a:gd name="T24" fmla="*/ 783859 w 796806"/>
                <a:gd name="T25" fmla="*/ 385247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6806" h="698500">
                  <a:moveTo>
                    <a:pt x="783859" y="385247"/>
                  </a:moveTo>
                  <a:lnTo>
                    <a:pt x="622547" y="662503"/>
                  </a:lnTo>
                  <a:cubicBezTo>
                    <a:pt x="609580" y="684789"/>
                    <a:pt x="585741" y="698500"/>
                    <a:pt x="559957" y="698500"/>
                  </a:cubicBezTo>
                  <a:lnTo>
                    <a:pt x="236850" y="698500"/>
                  </a:lnTo>
                  <a:cubicBezTo>
                    <a:pt x="211065" y="698500"/>
                    <a:pt x="187226" y="684789"/>
                    <a:pt x="174259" y="662503"/>
                  </a:cubicBezTo>
                  <a:lnTo>
                    <a:pt x="12947" y="385247"/>
                  </a:lnTo>
                  <a:cubicBezTo>
                    <a:pt x="0" y="362995"/>
                    <a:pt x="0" y="335505"/>
                    <a:pt x="12947" y="313253"/>
                  </a:cubicBezTo>
                  <a:lnTo>
                    <a:pt x="174259" y="35997"/>
                  </a:lnTo>
                  <a:cubicBezTo>
                    <a:pt x="187226" y="13711"/>
                    <a:pt x="211065" y="0"/>
                    <a:pt x="236850" y="0"/>
                  </a:cubicBezTo>
                  <a:lnTo>
                    <a:pt x="559957" y="0"/>
                  </a:lnTo>
                  <a:cubicBezTo>
                    <a:pt x="585741" y="0"/>
                    <a:pt x="609580" y="13711"/>
                    <a:pt x="622547" y="35997"/>
                  </a:cubicBezTo>
                  <a:lnTo>
                    <a:pt x="783859" y="313253"/>
                  </a:lnTo>
                  <a:cubicBezTo>
                    <a:pt x="796806" y="335505"/>
                    <a:pt x="796806" y="362995"/>
                    <a:pt x="783859" y="385247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1" name="TextBox 17">
              <a:extLst>
                <a:ext uri="{FF2B5EF4-FFF2-40B4-BE49-F238E27FC236}">
                  <a16:creationId xmlns:a16="http://schemas.microsoft.com/office/drawing/2014/main" id="{66DE083E-21D4-62A2-76C6-608EF40C4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6824" name="Group 12">
            <a:extLst>
              <a:ext uri="{FF2B5EF4-FFF2-40B4-BE49-F238E27FC236}">
                <a16:creationId xmlns:a16="http://schemas.microsoft.com/office/drawing/2014/main" id="{DD2E347F-F25A-7178-58E9-98F9B052BBA7}"/>
              </a:ext>
            </a:extLst>
          </p:cNvPr>
          <p:cNvGrpSpPr>
            <a:grpSpLocks/>
          </p:cNvGrpSpPr>
          <p:nvPr/>
        </p:nvGrpSpPr>
        <p:grpSpPr bwMode="auto">
          <a:xfrm>
            <a:off x="4852988" y="2790825"/>
            <a:ext cx="1519237" cy="1304925"/>
            <a:chOff x="0" y="0"/>
            <a:chExt cx="812800" cy="698500"/>
          </a:xfrm>
        </p:grpSpPr>
        <p:sp>
          <p:nvSpPr>
            <p:cNvPr id="76828" name="Freeform 13">
              <a:extLst>
                <a:ext uri="{FF2B5EF4-FFF2-40B4-BE49-F238E27FC236}">
                  <a16:creationId xmlns:a16="http://schemas.microsoft.com/office/drawing/2014/main" id="{20ED49DC-CFD4-EC2C-230F-46C08911A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8" y="0"/>
              <a:ext cx="795184" cy="698500"/>
            </a:xfrm>
            <a:custGeom>
              <a:avLst/>
              <a:gdLst>
                <a:gd name="T0" fmla="*/ 780925 w 795184"/>
                <a:gd name="T1" fmla="*/ 388896 h 698500"/>
                <a:gd name="T2" fmla="*/ 623859 w 795184"/>
                <a:gd name="T3" fmla="*/ 658854 h 698500"/>
                <a:gd name="T4" fmla="*/ 554924 w 795184"/>
                <a:gd name="T5" fmla="*/ 698500 h 698500"/>
                <a:gd name="T6" fmla="*/ 240260 w 795184"/>
                <a:gd name="T7" fmla="*/ 698500 h 698500"/>
                <a:gd name="T8" fmla="*/ 171325 w 795184"/>
                <a:gd name="T9" fmla="*/ 658854 h 698500"/>
                <a:gd name="T10" fmla="*/ 14259 w 795184"/>
                <a:gd name="T11" fmla="*/ 388896 h 698500"/>
                <a:gd name="T12" fmla="*/ 14259 w 795184"/>
                <a:gd name="T13" fmla="*/ 309604 h 698500"/>
                <a:gd name="T14" fmla="*/ 171325 w 795184"/>
                <a:gd name="T15" fmla="*/ 39646 h 698500"/>
                <a:gd name="T16" fmla="*/ 240260 w 795184"/>
                <a:gd name="T17" fmla="*/ 0 h 698500"/>
                <a:gd name="T18" fmla="*/ 554924 w 795184"/>
                <a:gd name="T19" fmla="*/ 0 h 698500"/>
                <a:gd name="T20" fmla="*/ 623859 w 795184"/>
                <a:gd name="T21" fmla="*/ 39646 h 698500"/>
                <a:gd name="T22" fmla="*/ 780925 w 795184"/>
                <a:gd name="T23" fmla="*/ 309604 h 698500"/>
                <a:gd name="T24" fmla="*/ 780925 w 795184"/>
                <a:gd name="T25" fmla="*/ 388896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5184" h="698500">
                  <a:moveTo>
                    <a:pt x="780925" y="388896"/>
                  </a:moveTo>
                  <a:lnTo>
                    <a:pt x="623859" y="658854"/>
                  </a:lnTo>
                  <a:cubicBezTo>
                    <a:pt x="609578" y="683400"/>
                    <a:pt x="583322" y="698500"/>
                    <a:pt x="554924" y="698500"/>
                  </a:cubicBezTo>
                  <a:lnTo>
                    <a:pt x="240260" y="698500"/>
                  </a:lnTo>
                  <a:cubicBezTo>
                    <a:pt x="211862" y="698500"/>
                    <a:pt x="185606" y="683400"/>
                    <a:pt x="171325" y="658854"/>
                  </a:cubicBezTo>
                  <a:lnTo>
                    <a:pt x="14259" y="388896"/>
                  </a:lnTo>
                  <a:cubicBezTo>
                    <a:pt x="0" y="364389"/>
                    <a:pt x="0" y="334111"/>
                    <a:pt x="14259" y="309604"/>
                  </a:cubicBezTo>
                  <a:lnTo>
                    <a:pt x="171325" y="39646"/>
                  </a:lnTo>
                  <a:cubicBezTo>
                    <a:pt x="185606" y="15100"/>
                    <a:pt x="211862" y="0"/>
                    <a:pt x="240260" y="0"/>
                  </a:cubicBezTo>
                  <a:lnTo>
                    <a:pt x="554924" y="0"/>
                  </a:lnTo>
                  <a:cubicBezTo>
                    <a:pt x="583322" y="0"/>
                    <a:pt x="609578" y="15100"/>
                    <a:pt x="623859" y="39646"/>
                  </a:cubicBezTo>
                  <a:lnTo>
                    <a:pt x="780925" y="309604"/>
                  </a:lnTo>
                  <a:cubicBezTo>
                    <a:pt x="795184" y="334111"/>
                    <a:pt x="795184" y="364389"/>
                    <a:pt x="780925" y="388896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9" name="TextBox 14">
              <a:extLst>
                <a:ext uri="{FF2B5EF4-FFF2-40B4-BE49-F238E27FC236}">
                  <a16:creationId xmlns:a16="http://schemas.microsoft.com/office/drawing/2014/main" id="{9428D6EA-8F72-0D2A-EFB9-F274F68D66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6825" name="Group 18">
            <a:extLst>
              <a:ext uri="{FF2B5EF4-FFF2-40B4-BE49-F238E27FC236}">
                <a16:creationId xmlns:a16="http://schemas.microsoft.com/office/drawing/2014/main" id="{9CBEF648-6B6F-2AF1-E8E3-C87B8559BAF3}"/>
              </a:ext>
            </a:extLst>
          </p:cNvPr>
          <p:cNvGrpSpPr>
            <a:grpSpLocks/>
          </p:cNvGrpSpPr>
          <p:nvPr/>
        </p:nvGrpSpPr>
        <p:grpSpPr bwMode="auto">
          <a:xfrm>
            <a:off x="5106988" y="4737100"/>
            <a:ext cx="2655887" cy="2408238"/>
            <a:chOff x="0" y="0"/>
            <a:chExt cx="812800" cy="698500"/>
          </a:xfrm>
        </p:grpSpPr>
        <p:sp>
          <p:nvSpPr>
            <p:cNvPr id="76826" name="Freeform 19">
              <a:extLst>
                <a:ext uri="{FF2B5EF4-FFF2-40B4-BE49-F238E27FC236}">
                  <a16:creationId xmlns:a16="http://schemas.microsoft.com/office/drawing/2014/main" id="{B4FBD705-422D-FAB2-C7DD-6AC26C2F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8" y="0"/>
              <a:ext cx="800305" cy="698500"/>
            </a:xfrm>
            <a:custGeom>
              <a:avLst/>
              <a:gdLst>
                <a:gd name="T0" fmla="*/ 790190 w 800305"/>
                <a:gd name="T1" fmla="*/ 377372 h 698500"/>
                <a:gd name="T2" fmla="*/ 619714 w 800305"/>
                <a:gd name="T3" fmla="*/ 670378 h 698500"/>
                <a:gd name="T4" fmla="*/ 570817 w 800305"/>
                <a:gd name="T5" fmla="*/ 698500 h 698500"/>
                <a:gd name="T6" fmla="*/ 229487 w 800305"/>
                <a:gd name="T7" fmla="*/ 698500 h 698500"/>
                <a:gd name="T8" fmla="*/ 180590 w 800305"/>
                <a:gd name="T9" fmla="*/ 670378 h 698500"/>
                <a:gd name="T10" fmla="*/ 10114 w 800305"/>
                <a:gd name="T11" fmla="*/ 377372 h 698500"/>
                <a:gd name="T12" fmla="*/ 10114 w 800305"/>
                <a:gd name="T13" fmla="*/ 321128 h 698500"/>
                <a:gd name="T14" fmla="*/ 180590 w 800305"/>
                <a:gd name="T15" fmla="*/ 28122 h 698500"/>
                <a:gd name="T16" fmla="*/ 229487 w 800305"/>
                <a:gd name="T17" fmla="*/ 0 h 698500"/>
                <a:gd name="T18" fmla="*/ 570817 w 800305"/>
                <a:gd name="T19" fmla="*/ 0 h 698500"/>
                <a:gd name="T20" fmla="*/ 619714 w 800305"/>
                <a:gd name="T21" fmla="*/ 28122 h 698500"/>
                <a:gd name="T22" fmla="*/ 790190 w 800305"/>
                <a:gd name="T23" fmla="*/ 321128 h 698500"/>
                <a:gd name="T24" fmla="*/ 790190 w 800305"/>
                <a:gd name="T25" fmla="*/ 377372 h 698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00305" h="698500">
                  <a:moveTo>
                    <a:pt x="790190" y="377372"/>
                  </a:moveTo>
                  <a:lnTo>
                    <a:pt x="619714" y="670378"/>
                  </a:lnTo>
                  <a:cubicBezTo>
                    <a:pt x="609584" y="687789"/>
                    <a:pt x="590960" y="698500"/>
                    <a:pt x="570817" y="698500"/>
                  </a:cubicBezTo>
                  <a:lnTo>
                    <a:pt x="229487" y="698500"/>
                  </a:lnTo>
                  <a:cubicBezTo>
                    <a:pt x="209344" y="698500"/>
                    <a:pt x="190720" y="687789"/>
                    <a:pt x="180590" y="670378"/>
                  </a:cubicBezTo>
                  <a:lnTo>
                    <a:pt x="10114" y="377372"/>
                  </a:lnTo>
                  <a:cubicBezTo>
                    <a:pt x="0" y="359988"/>
                    <a:pt x="0" y="338512"/>
                    <a:pt x="10114" y="321128"/>
                  </a:cubicBezTo>
                  <a:lnTo>
                    <a:pt x="180590" y="28122"/>
                  </a:lnTo>
                  <a:cubicBezTo>
                    <a:pt x="190720" y="10711"/>
                    <a:pt x="209344" y="0"/>
                    <a:pt x="229487" y="0"/>
                  </a:cubicBezTo>
                  <a:lnTo>
                    <a:pt x="570817" y="0"/>
                  </a:lnTo>
                  <a:cubicBezTo>
                    <a:pt x="590960" y="0"/>
                    <a:pt x="609584" y="10711"/>
                    <a:pt x="619714" y="28122"/>
                  </a:cubicBezTo>
                  <a:lnTo>
                    <a:pt x="790190" y="321128"/>
                  </a:lnTo>
                  <a:cubicBezTo>
                    <a:pt x="800304" y="338512"/>
                    <a:pt x="800304" y="359988"/>
                    <a:pt x="790190" y="377372"/>
                  </a:cubicBezTo>
                  <a:close/>
                </a:path>
              </a:pathLst>
            </a:custGeom>
            <a:solidFill>
              <a:srgbClr val="170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27" name="TextBox 20">
              <a:extLst>
                <a:ext uri="{FF2B5EF4-FFF2-40B4-BE49-F238E27FC236}">
                  <a16:creationId xmlns:a16="http://schemas.microsoft.com/office/drawing/2014/main" id="{EFEF2712-DAE1-5D34-29BD-E9B128C010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" y="-47625"/>
              <a:ext cx="584200" cy="74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ts val="2663"/>
                </a:lnSpc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058FF13B4BFD4C8429A46C98DA43E2" ma:contentTypeVersion="11" ma:contentTypeDescription="Create a new document." ma:contentTypeScope="" ma:versionID="7fdc65cb206a84866036c0de14a18a8f">
  <xsd:schema xmlns:xsd="http://www.w3.org/2001/XMLSchema" xmlns:xs="http://www.w3.org/2001/XMLSchema" xmlns:p="http://schemas.microsoft.com/office/2006/metadata/properties" xmlns:ns2="229cc9a2-6a4a-4f6a-ac00-f1bd4f46c895" xmlns:ns3="af44a860-c936-400a-b5cc-4c39e441ac0a" targetNamespace="http://schemas.microsoft.com/office/2006/metadata/properties" ma:root="true" ma:fieldsID="a40be784439103bb250a26e63672702d" ns2:_="" ns3:_="">
    <xsd:import namespace="229cc9a2-6a4a-4f6a-ac00-f1bd4f46c895"/>
    <xsd:import namespace="af44a860-c936-400a-b5cc-4c39e441ac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9cc9a2-6a4a-4f6a-ac00-f1bd4f46c8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0fa3d9d-3b37-413a-a2bf-0ac7cde03c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44a860-c936-400a-b5cc-4c39e441ac0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b6b0724-8999-43fc-b02b-5d70270eae87}" ma:internalName="TaxCatchAll" ma:showField="CatchAllData" ma:web="af44a860-c936-400a-b5cc-4c39e441ac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39FA31-A80B-4E3B-9B47-D76867E121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9262E2-D6E6-47AB-96CA-1F5D9F2D7D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9cc9a2-6a4a-4f6a-ac00-f1bd4f46c895"/>
    <ds:schemaRef ds:uri="af44a860-c936-400a-b5cc-4c39e441ac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3950</TotalTime>
  <Words>1693</Words>
  <Application>Microsoft Office PowerPoint</Application>
  <PresentationFormat>Custom</PresentationFormat>
  <Paragraphs>505</Paragraphs>
  <Slides>35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66" baseType="lpstr">
      <vt:lpstr>Aptos</vt:lpstr>
      <vt:lpstr>Arial</vt:lpstr>
      <vt:lpstr>Harrington</vt:lpstr>
      <vt:lpstr>Broadway</vt:lpstr>
      <vt:lpstr>Agency FB</vt:lpstr>
      <vt:lpstr>Aptos Display</vt:lpstr>
      <vt:lpstr>Monotype Corsiva</vt:lpstr>
      <vt:lpstr>Harlow Solid Italic</vt:lpstr>
      <vt:lpstr>Magneto</vt:lpstr>
      <vt:lpstr>Algerian</vt:lpstr>
      <vt:lpstr>Calibri Light</vt:lpstr>
      <vt:lpstr>Calibri Light </vt:lpstr>
      <vt:lpstr>Times New Roman</vt:lpstr>
      <vt:lpstr>Bernard MT Condensed</vt:lpstr>
      <vt:lpstr>Engravers MT</vt:lpstr>
      <vt:lpstr>Old English Text MT</vt:lpstr>
      <vt:lpstr>Curlz MT</vt:lpstr>
      <vt:lpstr>Barlow Bold</vt:lpstr>
      <vt:lpstr>Bahnschrift Condensed</vt:lpstr>
      <vt:lpstr>Verdana</vt:lpstr>
      <vt:lpstr>Playbill</vt:lpstr>
      <vt:lpstr>Helvetica World</vt:lpstr>
      <vt:lpstr>Calibri</vt:lpstr>
      <vt:lpstr>Helvetica World Bold</vt:lpstr>
      <vt:lpstr>Snap ITC</vt:lpstr>
      <vt:lpstr>Bauhaus 93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Committee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Alexis Brooks-Walter</vt:lpstr>
      <vt:lpstr>Enrollment Projections</vt:lpstr>
      <vt:lpstr>Factors Impacting Enrollment</vt:lpstr>
      <vt:lpstr>“Access without support is not opportunity.” Dr. Vincent Tinto    Distinguished University Professor at Syracuse University </vt:lpstr>
      <vt:lpstr>Regina Barnett-Tyler</vt:lpstr>
      <vt:lpstr>PowerPoint Presentation</vt:lpstr>
      <vt:lpstr>SSE Grant Funded Programs</vt:lpstr>
      <vt:lpstr>PowerPoint Presentation</vt:lpstr>
      <vt:lpstr>PowerPoint Presentation</vt:lpstr>
      <vt:lpstr>Child Care Access Means Parents in Schools, (CCAMPIS)</vt:lpstr>
      <vt:lpstr>PowerPoint Presentation</vt:lpstr>
      <vt:lpstr>VIRGINIA STATE UNIVERSITY BOARD OF VISITORS  VSU POLICE DEPARTMENT</vt:lpstr>
      <vt:lpstr>Campus Crime Report     2024 – 2025 YTD (Jan – Aug)</vt:lpstr>
      <vt:lpstr>       Campus Arrest Report YTD 2024    </vt:lpstr>
      <vt:lpstr>       Campus Arrest Report YTD 2025    </vt:lpstr>
      <vt:lpstr>            Safety Measures on Campus</vt:lpstr>
      <vt:lpstr>            Safety Measures on Campus</vt:lpstr>
      <vt:lpstr> Recruitment</vt:lpstr>
      <vt:lpstr> Recruitment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SCHEV Six-Year Plan</dc:title>
  <dc:creator>Tia A. Minnis</dc:creator>
  <cp:lastModifiedBy>Annie Redd</cp:lastModifiedBy>
  <cp:revision>186</cp:revision>
  <dcterms:created xsi:type="dcterms:W3CDTF">2006-08-16T00:00:00Z</dcterms:created>
  <dcterms:modified xsi:type="dcterms:W3CDTF">2025-09-04T16:14:49Z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0x0101004682F05EBC6B4D4CAF97BB473979E794</vt:lpwstr>
  </property>
  <property fmtid="{D5CDD505-2E9C-101B-9397-08002B2CF9AE}" pid="3" name="_ip_UnifiedCompliancePolicyUIAction">
    <vt:lpwstr/>
  </property>
  <property fmtid="{D5CDD505-2E9C-101B-9397-08002B2CF9AE}" pid="4" name="_activity">
    <vt:lpwstr/>
  </property>
  <property fmtid="{D5CDD505-2E9C-101B-9397-08002B2CF9AE}" pid="5" name="_ip_UnifiedCompliancePolicyProperties">
    <vt:lpwstr/>
  </property>
</Properties>
</file>